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63" r:id="rId3"/>
    <p:sldId id="294" r:id="rId4"/>
    <p:sldId id="302" r:id="rId5"/>
    <p:sldId id="308" r:id="rId6"/>
    <p:sldId id="303" r:id="rId7"/>
    <p:sldId id="307" r:id="rId8"/>
    <p:sldId id="273" r:id="rId9"/>
    <p:sldId id="257" r:id="rId10"/>
    <p:sldId id="264" r:id="rId11"/>
    <p:sldId id="268" r:id="rId12"/>
    <p:sldId id="277" r:id="rId13"/>
    <p:sldId id="299" r:id="rId14"/>
    <p:sldId id="262" r:id="rId15"/>
    <p:sldId id="270" r:id="rId16"/>
    <p:sldId id="304" r:id="rId17"/>
    <p:sldId id="306" r:id="rId18"/>
    <p:sldId id="289" r:id="rId19"/>
    <p:sldId id="271" r:id="rId20"/>
    <p:sldId id="269" r:id="rId21"/>
    <p:sldId id="301" r:id="rId22"/>
    <p:sldId id="283" r:id="rId23"/>
    <p:sldId id="285" r:id="rId24"/>
    <p:sldId id="284" r:id="rId25"/>
    <p:sldId id="286" r:id="rId26"/>
    <p:sldId id="272" r:id="rId27"/>
    <p:sldId id="267" r:id="rId28"/>
    <p:sldId id="290" r:id="rId29"/>
    <p:sldId id="305" r:id="rId30"/>
    <p:sldId id="297" r:id="rId31"/>
    <p:sldId id="300" r:id="rId32"/>
    <p:sldId id="296" r:id="rId33"/>
    <p:sldId id="279" r:id="rId34"/>
    <p:sldId id="26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4354"/>
    <a:srgbClr val="679EC1"/>
    <a:srgbClr val="2166AC"/>
    <a:srgbClr val="B2182B"/>
    <a:srgbClr val="EB8231"/>
    <a:srgbClr val="6DB5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75"/>
    <p:restoredTop sz="78234"/>
  </p:normalViewPr>
  <p:slideViewPr>
    <p:cSldViewPr snapToGrid="0" snapToObjects="1">
      <p:cViewPr varScale="1">
        <p:scale>
          <a:sx n="103" d="100"/>
          <a:sy n="103" d="100"/>
        </p:scale>
        <p:origin x="18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8D704B-8BDF-F543-8796-D9F444581C7D}" type="datetimeFigureOut">
              <a:rPr lang="en-US" smtClean="0"/>
              <a:t>7/30/18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7A6C43-3899-A149-A055-EB321BE4E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75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A6C43-3899-A149-A055-EB321BE4EE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7928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A6C43-3899-A149-A055-EB321BE4EE4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360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A6C43-3899-A149-A055-EB321BE4EE4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058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A6C43-3899-A149-A055-EB321BE4EE4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302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A6C43-3899-A149-A055-EB321BE4EE4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430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Tools and approaches in systems biology can be broadly grouped into top-down modeling or inference and bottom-up model construction. </a:t>
            </a:r>
          </a:p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process contributes to biological understanding -- even in the absence of breakthrough discoveries -- whether by cataloging and curating existing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knowledge and data; systematically identifying gaps and inconsistencies in that data; determining putative functions, interactions, and patterns; 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predicting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behaviors in different conditions. </a:t>
            </a:r>
          </a:p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for these tools and the resulting information to have the greatest utility to other biologists, they must be accurate (a given..), relevant, interpretable, and -- </a:t>
            </a:r>
          </a:p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increasingly -- open and reproducible.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A6C43-3899-A149-A055-EB321BE4EE4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93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A6C43-3899-A149-A055-EB321BE4EE4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2843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Which of these areas do you think qualifies as "systems biology"?</a:t>
            </a:r>
          </a:p>
          <a:p>
            <a:r>
              <a:rPr lang="en-US" smtClean="0"/>
              <a:t>https://www.polleverywhere.com/multiple_choice_polls/5HRMRQymG1eEr88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A6C43-3899-A149-A055-EB321BE4EE4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1011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A6C43-3899-A149-A055-EB321BE4EE4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7187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A6C43-3899-A149-A055-EB321BE4EE4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79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384354"/>
                </a:solidFill>
                <a:effectLst/>
                <a:latin typeface="Lato Light" charset="0"/>
                <a:ea typeface="Lato Light" charset="0"/>
                <a:cs typeface="Lato Light" charset="0"/>
              </a:rPr>
              <a:t>Take differential expression analysis for example: examining genes one at a time is fairly “reductionist” in essence and doesn’t utilize or attempt to construct a systems level model of phenotypes — however, wouldn’t be feasible without technologies for measuring systems-level information or computational tools to model ~10k genes efficiently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A6C43-3899-A149-A055-EB321BE4EE4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37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A6C43-3899-A149-A055-EB321BE4EE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292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A6C43-3899-A149-A055-EB321BE4EE4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6828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A6C43-3899-A149-A055-EB321BE4EE4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6219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kinetic rules are abstracted to stoichiometric reactions (number of molecules in and out); </a:t>
            </a:r>
          </a:p>
          <a:p>
            <a:pPr marL="228600" indent="-228600">
              <a:buAutoNum type="arabicParenR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conservation of mass used to solve for reaction fluxes through system - emphasis on what's not allowed (invalid reactions, flux bounds); </a:t>
            </a:r>
          </a:p>
          <a:p>
            <a:pPr marL="228600" indent="-228600">
              <a:buAutoNum type="arabicParenR"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additional assumptions used to optimize for certain objectives (growth), predict the effect of internal flux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A6C43-3899-A149-A055-EB321BE4EE4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9244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A6C43-3899-A149-A055-EB321BE4EE4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3481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A6C43-3899-A149-A055-EB321BE4EE4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853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A6C43-3899-A149-A055-EB321BE4EE4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407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A6C43-3899-A149-A055-EB321BE4EE4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1741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84354"/>
                </a:solidFill>
                <a:effectLst/>
                <a:latin typeface="Lato Light" charset="0"/>
                <a:ea typeface="Lato Light" charset="0"/>
                <a:cs typeface="Lato Light" charset="0"/>
              </a:rPr>
              <a:t>Model parameters, structure derived from statistical predictions</a:t>
            </a:r>
          </a:p>
          <a:p>
            <a:r>
              <a:rPr lang="en-US" dirty="0" smtClean="0">
                <a:solidFill>
                  <a:srgbClr val="384354"/>
                </a:solidFill>
                <a:effectLst/>
                <a:latin typeface="Lato Light" charset="0"/>
                <a:ea typeface="Lato Light" charset="0"/>
                <a:cs typeface="Lato Light" charset="0"/>
              </a:rPr>
              <a:t>Statistical predictions put into context</a:t>
            </a:r>
          </a:p>
          <a:p>
            <a:r>
              <a:rPr lang="en-US" dirty="0" smtClean="0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rPr>
              <a:t>Statistical models constrained by mechanism</a:t>
            </a:r>
            <a:endParaRPr lang="en-US" dirty="0" smtClean="0">
              <a:solidFill>
                <a:srgbClr val="384354"/>
              </a:solidFill>
              <a:effectLst/>
              <a:latin typeface="Lato Light" charset="0"/>
              <a:ea typeface="Lato Light" charset="0"/>
              <a:cs typeface="Lato Light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A6C43-3899-A149-A055-EB321BE4EE4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4802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A6C43-3899-A149-A055-EB321BE4EE4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6068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A6C43-3899-A149-A055-EB321BE4EE4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400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common theme you’ll hear from anyone describing or advocating for systems biology is that phenotypes -- whether normal cell behavior or disease -- arise from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 interactions between molecular components at different time, spatial, and organizational scales. </a:t>
            </a:r>
          </a:p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other words, to characterize and understand the genotype to phenotype relationship, studying individual genes, proteins, or other molecules -- in isolation -- is insufficient. </a:t>
            </a:r>
          </a:p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fairness to most biologists, I don’t think that this idea is new or unique to systems biology. </a:t>
            </a:r>
          </a:p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Again, while ‘model’ has become somewhat of a buzzword with strong connotations of mathematical or computational biology, it’s ultimately just a 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useful</a:t>
            </a:r>
            <a:r>
              <a:rPr lang="en-US" sz="1200" b="0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simplification of mechanism. </a:t>
            </a:r>
          </a:p>
          <a:p>
            <a:pPr rtl="0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A6C43-3899-A149-A055-EB321BE4EE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09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A6C43-3899-A149-A055-EB321BE4EE4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863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A6C43-3899-A149-A055-EB321BE4EE4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483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rPr>
              <a:t>Mechanistic with rule-based (agent-based modeling and biochemical networks)</a:t>
            </a:r>
          </a:p>
          <a:p>
            <a:endParaRPr lang="en-US" dirty="0" smtClean="0">
              <a:solidFill>
                <a:srgbClr val="384354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r>
              <a:rPr lang="en-US" dirty="0" smtClean="0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rPr>
              <a:t>Mechanistic with mechanistic (different scales or processes connected by common elements and reactions)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A6C43-3899-A149-A055-EB321BE4EE4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1887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A6C43-3899-A149-A055-EB321BE4EE4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568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A6C43-3899-A149-A055-EB321BE4EE4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37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What are some examples of models in science?</a:t>
            </a:r>
          </a:p>
          <a:p>
            <a:r>
              <a:rPr lang="en-US" smtClean="0"/>
              <a:t>https://www.polleverywhere.com/free_text_polls/7TEfa8VczwBhjUJ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A6C43-3899-A149-A055-EB321BE4EE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952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A6C43-3899-A149-A055-EB321BE4EE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879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What are some things/processes we can model in biology?</a:t>
            </a:r>
          </a:p>
          <a:p>
            <a:r>
              <a:rPr lang="en-US" smtClean="0"/>
              <a:t>https://www.polleverywhere.com/free_text_polls/Hocm5DCbATtl2BM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A6C43-3899-A149-A055-EB321BE4EE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178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A6C43-3899-A149-A055-EB321BE4EE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164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A6C43-3899-A149-A055-EB321BE4EE4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80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By this definition, even a simple pathway diagram (for example, glycolysis or interacting signaling molecules in the cell cycle) constitutes a ‘model’. </a:t>
            </a:r>
          </a:p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challenge arises when trying to make sense of more than just a small handful of molecules interacting in a nonlinear way, where basic intuition and even </a:t>
            </a:r>
          </a:p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analytical methods aren’t up to the task of capturing the complexity of the system. </a:t>
            </a:r>
          </a:p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It’s for these cases -- trying to model biological mechanism at scale -- that systems biology represents a toolbox, fully leveraging mathematical and computing </a:t>
            </a:r>
          </a:p>
          <a:p>
            <a:pPr rtl="0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 while (ideally) accounting for hard-earned experimental insights.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7A6C43-3899-A149-A055-EB321BE4EE4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40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46A94-20AF-344A-BC9C-47AB7F92FE00}" type="datetimeFigureOut">
              <a:rPr lang="en-US" smtClean="0"/>
              <a:t>7/30/18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05D18-5376-EE49-8AC6-81AE1C0FE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53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46A94-20AF-344A-BC9C-47AB7F92FE00}" type="datetimeFigureOut">
              <a:rPr lang="en-US" smtClean="0"/>
              <a:t>7/30/18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05D18-5376-EE49-8AC6-81AE1C0FE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916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46A94-20AF-344A-BC9C-47AB7F92FE00}" type="datetimeFigureOut">
              <a:rPr lang="en-US" smtClean="0"/>
              <a:t>7/30/18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05D18-5376-EE49-8AC6-81AE1C0FE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737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46A94-20AF-344A-BC9C-47AB7F92FE00}" type="datetimeFigureOut">
              <a:rPr lang="en-US" smtClean="0"/>
              <a:t>7/30/18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05D18-5376-EE49-8AC6-81AE1C0FE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43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46A94-20AF-344A-BC9C-47AB7F92FE00}" type="datetimeFigureOut">
              <a:rPr lang="en-US" smtClean="0"/>
              <a:t>7/30/18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05D18-5376-EE49-8AC6-81AE1C0FE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520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46A94-20AF-344A-BC9C-47AB7F92FE00}" type="datetimeFigureOut">
              <a:rPr lang="en-US" smtClean="0"/>
              <a:t>7/30/18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05D18-5376-EE49-8AC6-81AE1C0FE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604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46A94-20AF-344A-BC9C-47AB7F92FE00}" type="datetimeFigureOut">
              <a:rPr lang="en-US" smtClean="0"/>
              <a:t>7/30/18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05D18-5376-EE49-8AC6-81AE1C0FE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0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46A94-20AF-344A-BC9C-47AB7F92FE00}" type="datetimeFigureOut">
              <a:rPr lang="en-US" smtClean="0"/>
              <a:t>7/30/18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05D18-5376-EE49-8AC6-81AE1C0FE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41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46A94-20AF-344A-BC9C-47AB7F92FE00}" type="datetimeFigureOut">
              <a:rPr lang="en-US" smtClean="0"/>
              <a:t>7/30/18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05D18-5376-EE49-8AC6-81AE1C0FE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944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46A94-20AF-344A-BC9C-47AB7F92FE00}" type="datetimeFigureOut">
              <a:rPr lang="en-US" smtClean="0"/>
              <a:t>7/30/18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05D18-5376-EE49-8AC6-81AE1C0FE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40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46A94-20AF-344A-BC9C-47AB7F92FE00}" type="datetimeFigureOut">
              <a:rPr lang="en-US" smtClean="0"/>
              <a:t>7/30/18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05D18-5376-EE49-8AC6-81AE1C0FE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31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46A94-20AF-344A-BC9C-47AB7F92FE00}" type="datetimeFigureOut">
              <a:rPr lang="en-US" smtClean="0"/>
              <a:t>7/30/18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05D18-5376-EE49-8AC6-81AE1C0FEF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89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jpeg"/><Relationship Id="rId8" Type="http://schemas.openxmlformats.org/officeDocument/2006/relationships/image" Target="../media/image16.jpeg"/><Relationship Id="rId9" Type="http://schemas.openxmlformats.org/officeDocument/2006/relationships/image" Target="../media/image17.jpeg"/><Relationship Id="rId10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ccl.northwestern.edu/netlogo/models/Tumor" TargetMode="External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tiff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emf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microsoft.com/office/2007/relationships/hdphoto" Target="../media/hdphoto1.wdp"/><Relationship Id="rId10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4.tiff"/></Relationships>
</file>

<file path=ppt/slides/_rels/slide32.xml.rels><?xml version="1.0" encoding="UTF-8" standalone="yes"?>
<Relationships xmlns="http://schemas.openxmlformats.org/package/2006/relationships"><Relationship Id="rId9" Type="http://schemas.microsoft.com/office/2007/relationships/hdphoto" Target="../media/hdphoto2.wdp"/><Relationship Id="rId20" Type="http://schemas.openxmlformats.org/officeDocument/2006/relationships/image" Target="../media/image59.png"/><Relationship Id="rId21" Type="http://schemas.microsoft.com/office/2007/relationships/hdphoto" Target="../media/hdphoto4.wdp"/><Relationship Id="rId22" Type="http://schemas.openxmlformats.org/officeDocument/2006/relationships/image" Target="../media/image60.png"/><Relationship Id="rId23" Type="http://schemas.microsoft.com/office/2007/relationships/hdphoto" Target="../media/hdphoto5.wdp"/><Relationship Id="rId10" Type="http://schemas.openxmlformats.org/officeDocument/2006/relationships/image" Target="../media/image50.png"/><Relationship Id="rId11" Type="http://schemas.openxmlformats.org/officeDocument/2006/relationships/image" Target="../media/image51.png"/><Relationship Id="rId12" Type="http://schemas.openxmlformats.org/officeDocument/2006/relationships/image" Target="../media/image52.png"/><Relationship Id="rId13" Type="http://schemas.openxmlformats.org/officeDocument/2006/relationships/image" Target="../media/image53.png"/><Relationship Id="rId14" Type="http://schemas.openxmlformats.org/officeDocument/2006/relationships/image" Target="../media/image54.png"/><Relationship Id="rId15" Type="http://schemas.openxmlformats.org/officeDocument/2006/relationships/image" Target="../media/image55.png"/><Relationship Id="rId16" Type="http://schemas.openxmlformats.org/officeDocument/2006/relationships/image" Target="../media/image56.gif"/><Relationship Id="rId17" Type="http://schemas.openxmlformats.org/officeDocument/2006/relationships/image" Target="../media/image57.png"/><Relationship Id="rId18" Type="http://schemas.openxmlformats.org/officeDocument/2006/relationships/image" Target="../media/image58.png"/><Relationship Id="rId19" Type="http://schemas.microsoft.com/office/2007/relationships/hdphoto" Target="../media/hdphoto3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jpeg"/><Relationship Id="rId4" Type="http://schemas.openxmlformats.org/officeDocument/2006/relationships/image" Target="../media/image46.jpe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36.emf"/><Relationship Id="rId8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mailto:james.eddy@sagebionetworks.org" TargetMode="External"/><Relationship Id="rId4" Type="http://schemas.openxmlformats.org/officeDocument/2006/relationships/hyperlink" Target="https://www.synapse.org/#!Synapse:syn12105406/wiki/582230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472" y="756603"/>
            <a:ext cx="9973056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384354"/>
                </a:solidFill>
                <a:latin typeface="Lato" charset="0"/>
                <a:ea typeface="Lato" charset="0"/>
                <a:cs typeface="Lato" charset="0"/>
              </a:rPr>
              <a:t>Informing cell models </a:t>
            </a:r>
            <a:r>
              <a:rPr lang="en-US" dirty="0" smtClean="0">
                <a:solidFill>
                  <a:srgbClr val="384354"/>
                </a:solidFill>
                <a:latin typeface="Lato" charset="0"/>
                <a:ea typeface="Lato" charset="0"/>
                <a:cs typeface="Lato" charset="0"/>
              </a:rPr>
              <a:t/>
            </a:r>
            <a:br>
              <a:rPr lang="en-US" dirty="0" smtClean="0">
                <a:solidFill>
                  <a:srgbClr val="384354"/>
                </a:solidFill>
                <a:latin typeface="Lato" charset="0"/>
                <a:ea typeface="Lato" charset="0"/>
                <a:cs typeface="Lato" charset="0"/>
              </a:rPr>
            </a:br>
            <a:r>
              <a:rPr lang="en-US" dirty="0" smtClean="0">
                <a:solidFill>
                  <a:srgbClr val="384354"/>
                </a:solidFill>
                <a:latin typeface="Lato" charset="0"/>
                <a:ea typeface="Lato" charset="0"/>
                <a:cs typeface="Lato" charset="0"/>
              </a:rPr>
              <a:t>with </a:t>
            </a:r>
            <a:r>
              <a:rPr lang="en-US" dirty="0">
                <a:solidFill>
                  <a:srgbClr val="384354"/>
                </a:solidFill>
                <a:latin typeface="Lato" charset="0"/>
                <a:ea typeface="Lato" charset="0"/>
                <a:cs typeface="Lato" charset="0"/>
              </a:rPr>
              <a:t>genomics </a:t>
            </a:r>
            <a:r>
              <a:rPr lang="en-US" dirty="0" smtClean="0">
                <a:solidFill>
                  <a:srgbClr val="384354"/>
                </a:solidFill>
                <a:latin typeface="Lato" charset="0"/>
                <a:ea typeface="Lato" charset="0"/>
                <a:cs typeface="Lato" charset="0"/>
              </a:rPr>
              <a:t>analysis </a:t>
            </a:r>
            <a:br>
              <a:rPr lang="en-US" dirty="0" smtClean="0">
                <a:solidFill>
                  <a:srgbClr val="384354"/>
                </a:solidFill>
                <a:latin typeface="Lato" charset="0"/>
                <a:ea typeface="Lato" charset="0"/>
                <a:cs typeface="Lato" charset="0"/>
              </a:rPr>
            </a:br>
            <a:r>
              <a:rPr lang="en-US" dirty="0" smtClean="0">
                <a:solidFill>
                  <a:srgbClr val="384354"/>
                </a:solidFill>
                <a:latin typeface="Lato" charset="0"/>
                <a:ea typeface="Lato" charset="0"/>
                <a:cs typeface="Lato" charset="0"/>
              </a:rPr>
              <a:t>(and vice versa)</a:t>
            </a:r>
            <a:endParaRPr lang="en-US" dirty="0">
              <a:solidFill>
                <a:srgbClr val="384354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236278"/>
            <a:ext cx="9144000" cy="1655762"/>
          </a:xfrm>
        </p:spPr>
        <p:txBody>
          <a:bodyPr>
            <a:normAutofit lnSpcReduction="10000"/>
          </a:bodyPr>
          <a:lstStyle/>
          <a:p>
            <a:endParaRPr lang="en-US" dirty="0" smtClean="0">
              <a:solidFill>
                <a:srgbClr val="384354"/>
              </a:solidFill>
              <a:latin typeface="Lato" charset="0"/>
              <a:ea typeface="Lato" charset="0"/>
              <a:cs typeface="Lato" charset="0"/>
            </a:endParaRPr>
          </a:p>
          <a:p>
            <a:r>
              <a:rPr lang="en-US" dirty="0" smtClean="0">
                <a:solidFill>
                  <a:srgbClr val="384354"/>
                </a:solidFill>
                <a:latin typeface="Lato" charset="0"/>
                <a:ea typeface="Lato" charset="0"/>
                <a:cs typeface="Lato" charset="0"/>
              </a:rPr>
              <a:t>James </a:t>
            </a:r>
            <a:r>
              <a:rPr lang="en-US" dirty="0" smtClean="0">
                <a:solidFill>
                  <a:srgbClr val="384354"/>
                </a:solidFill>
                <a:latin typeface="Lato" charset="0"/>
                <a:ea typeface="Lato" charset="0"/>
                <a:cs typeface="Lato" charset="0"/>
              </a:rPr>
              <a:t>Eddy — Sage Bionetworks</a:t>
            </a:r>
          </a:p>
          <a:p>
            <a:r>
              <a:rPr lang="en-US" b="1" dirty="0" smtClean="0">
                <a:solidFill>
                  <a:srgbClr val="384354"/>
                </a:solidFill>
                <a:latin typeface="Lato" charset="0"/>
                <a:ea typeface="Lato" charset="0"/>
                <a:cs typeface="Lato" charset="0"/>
              </a:rPr>
              <a:t>2018 mini-DREAM :: Module 7</a:t>
            </a:r>
          </a:p>
          <a:p>
            <a:r>
              <a:rPr lang="en-US" dirty="0" smtClean="0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rPr>
              <a:t>July 31</a:t>
            </a:r>
            <a:r>
              <a:rPr lang="en-US" baseline="30000" dirty="0" smtClean="0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rPr>
              <a:t>st</a:t>
            </a:r>
            <a:r>
              <a:rPr lang="en-US" dirty="0" smtClean="0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rPr>
              <a:t> 2018</a:t>
            </a:r>
            <a:endParaRPr lang="en-US" dirty="0">
              <a:solidFill>
                <a:srgbClr val="384354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100" y="5397793"/>
            <a:ext cx="2971800" cy="55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6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07885" y="163351"/>
            <a:ext cx="67938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384354"/>
                </a:solidFill>
                <a:effectLst/>
                <a:latin typeface="Lato" charset="0"/>
              </a:rPr>
              <a:t>Stages of understanding in </a:t>
            </a:r>
            <a:r>
              <a:rPr lang="en-US" sz="3200" b="1" dirty="0" smtClean="0">
                <a:solidFill>
                  <a:srgbClr val="384354"/>
                </a:solidFill>
                <a:effectLst/>
                <a:latin typeface="Lato" charset="0"/>
              </a:rPr>
              <a:t>modeling</a:t>
            </a:r>
            <a:endParaRPr lang="en-US" sz="3200" dirty="0">
              <a:solidFill>
                <a:srgbClr val="384354"/>
              </a:solidFill>
              <a:effectLst/>
              <a:latin typeface="Lato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48640" y="1188720"/>
            <a:ext cx="394921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384354"/>
                </a:solidFill>
                <a:effectLst/>
                <a:latin typeface="Lato" charset="0"/>
              </a:rPr>
              <a:t>What is the question?</a:t>
            </a:r>
            <a:endParaRPr lang="en-US" b="1" dirty="0" smtClean="0">
              <a:solidFill>
                <a:srgbClr val="384354"/>
              </a:solidFill>
              <a:effectLst/>
              <a:latin typeface="Lato" charset="0"/>
            </a:endParaRPr>
          </a:p>
          <a:p>
            <a:endParaRPr lang="en-US" b="1" dirty="0">
              <a:solidFill>
                <a:srgbClr val="384354"/>
              </a:solidFill>
              <a:latin typeface="Lato" charset="0"/>
            </a:endParaRPr>
          </a:p>
          <a:p>
            <a:r>
              <a:rPr lang="en-US" dirty="0" smtClean="0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rPr>
              <a:t>Answers you can hope to get from a model depend on the data used to build it (and also how it was designed)</a:t>
            </a:r>
          </a:p>
          <a:p>
            <a:endParaRPr lang="en-US" dirty="0">
              <a:solidFill>
                <a:srgbClr val="384354"/>
              </a:solidFill>
              <a:effectLst/>
              <a:latin typeface="Lato Light" charset="0"/>
              <a:ea typeface="Lato Light" charset="0"/>
              <a:cs typeface="Lato Light" charset="0"/>
            </a:endParaRPr>
          </a:p>
          <a:p>
            <a:r>
              <a:rPr lang="en-US" dirty="0" smtClean="0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rPr>
              <a:t>Generalizable understanding of mechanism is a great goal, but not often feasible — especially in biology</a:t>
            </a:r>
            <a:endParaRPr lang="en-US" dirty="0" smtClean="0">
              <a:solidFill>
                <a:srgbClr val="384354"/>
              </a:solidFill>
              <a:effectLst/>
              <a:latin typeface="Lato Light" charset="0"/>
              <a:ea typeface="Lato Light" charset="0"/>
              <a:cs typeface="Lato Light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08576" y="953731"/>
            <a:ext cx="7050023" cy="56248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0401" y="6369730"/>
            <a:ext cx="2226122" cy="30777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1400" dirty="0" smtClean="0">
                <a:latin typeface="Lato Light" charset="0"/>
                <a:ea typeface="Lato Light" charset="0"/>
                <a:cs typeface="Lato Light" charset="0"/>
              </a:rPr>
              <a:t>Leek &amp; Peng, Science 2015</a:t>
            </a:r>
            <a:endParaRPr lang="en-US" sz="1400" dirty="0">
              <a:latin typeface="Lato Light" charset="0"/>
              <a:ea typeface="Lato Light" charset="0"/>
              <a:cs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4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07885" y="163351"/>
            <a:ext cx="52758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384354"/>
                </a:solidFill>
                <a:effectLst/>
                <a:latin typeface="Lato" charset="0"/>
              </a:rPr>
              <a:t>Bottom-up modeling is hard</a:t>
            </a:r>
            <a:endParaRPr lang="en-US" sz="3200" dirty="0">
              <a:solidFill>
                <a:srgbClr val="384354"/>
              </a:solidFill>
              <a:effectLst/>
              <a:latin typeface="Lato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48640" y="1188720"/>
            <a:ext cx="377185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384354"/>
                </a:solidFill>
                <a:effectLst/>
                <a:latin typeface="Lato" charset="0"/>
              </a:rPr>
              <a:t>Why not build detailed mechanistic models of everything?</a:t>
            </a:r>
          </a:p>
          <a:p>
            <a:endParaRPr lang="en-US" b="1" dirty="0">
              <a:solidFill>
                <a:srgbClr val="384354"/>
              </a:solidFill>
              <a:latin typeface="Lato" charset="0"/>
            </a:endParaRPr>
          </a:p>
          <a:p>
            <a:r>
              <a:rPr lang="en-US" dirty="0" smtClean="0">
                <a:solidFill>
                  <a:srgbClr val="384354"/>
                </a:solidFill>
                <a:effectLst/>
                <a:latin typeface="Lato Light" charset="0"/>
                <a:ea typeface="Lato Light" charset="0"/>
                <a:cs typeface="Lato Light" charset="0"/>
              </a:rPr>
              <a:t>Lack of data</a:t>
            </a:r>
          </a:p>
          <a:p>
            <a:endParaRPr lang="en-US" dirty="0" smtClean="0">
              <a:solidFill>
                <a:srgbClr val="384354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r>
              <a:rPr lang="en-US" dirty="0" smtClean="0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rPr>
              <a:t>Impossible </a:t>
            </a:r>
            <a:r>
              <a:rPr lang="en-US" dirty="0" smtClean="0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rPr>
              <a:t>to simultaneously measure everything</a:t>
            </a:r>
            <a:endParaRPr lang="en-US" dirty="0" smtClean="0">
              <a:solidFill>
                <a:srgbClr val="384354"/>
              </a:solidFill>
              <a:effectLst/>
              <a:latin typeface="Lato Light" charset="0"/>
              <a:ea typeface="Lato Light" charset="0"/>
              <a:cs typeface="Lato Light" charset="0"/>
            </a:endParaRPr>
          </a:p>
          <a:p>
            <a:endParaRPr lang="en-US" dirty="0" smtClean="0">
              <a:solidFill>
                <a:srgbClr val="384354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r>
              <a:rPr lang="en-US" dirty="0" smtClean="0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rPr>
              <a:t>Context-specific </a:t>
            </a:r>
            <a:r>
              <a:rPr lang="en-US" dirty="0" smtClean="0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rPr>
              <a:t>behavior</a:t>
            </a:r>
          </a:p>
          <a:p>
            <a:endParaRPr lang="en-US" dirty="0" smtClean="0">
              <a:solidFill>
                <a:srgbClr val="384354"/>
              </a:solidFill>
              <a:effectLst/>
              <a:latin typeface="Lato Light" charset="0"/>
              <a:ea typeface="Lato Light" charset="0"/>
              <a:cs typeface="Lato Light" charset="0"/>
            </a:endParaRPr>
          </a:p>
          <a:p>
            <a:r>
              <a:rPr lang="en-US" dirty="0" smtClean="0">
                <a:solidFill>
                  <a:srgbClr val="384354"/>
                </a:solidFill>
                <a:effectLst/>
                <a:latin typeface="Lato Light" charset="0"/>
                <a:ea typeface="Lato Light" charset="0"/>
                <a:cs typeface="Lato Light" charset="0"/>
              </a:rPr>
              <a:t>Computational </a:t>
            </a:r>
            <a:r>
              <a:rPr lang="en-US" dirty="0" smtClean="0">
                <a:solidFill>
                  <a:srgbClr val="384354"/>
                </a:solidFill>
                <a:effectLst/>
                <a:latin typeface="Lato Light" charset="0"/>
                <a:ea typeface="Lato Light" charset="0"/>
                <a:cs typeface="Lato Light" charset="0"/>
              </a:rPr>
              <a:t>complexity</a:t>
            </a:r>
            <a:endParaRPr lang="en-US" dirty="0">
              <a:solidFill>
                <a:srgbClr val="384354"/>
              </a:solidFill>
              <a:effectLst/>
              <a:latin typeface="Lato Light" charset="0"/>
              <a:ea typeface="Lato Light" charset="0"/>
              <a:cs typeface="Lato 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92598" y="1282701"/>
            <a:ext cx="7277874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270401" y="6369730"/>
            <a:ext cx="3485249" cy="30777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1400" dirty="0" smtClean="0">
                <a:latin typeface="Lato Light" charset="0"/>
                <a:ea typeface="Lato Light" charset="0"/>
                <a:cs typeface="Lato Light" charset="0"/>
              </a:rPr>
              <a:t>Edelman et al., WIRES Sys </a:t>
            </a:r>
            <a:r>
              <a:rPr lang="en-US" sz="1400" dirty="0" err="1" smtClean="0">
                <a:latin typeface="Lato Light" charset="0"/>
                <a:ea typeface="Lato Light" charset="0"/>
                <a:cs typeface="Lato Light" charset="0"/>
              </a:rPr>
              <a:t>Biol</a:t>
            </a:r>
            <a:r>
              <a:rPr lang="en-US" sz="1400" dirty="0" smtClean="0">
                <a:latin typeface="Lato Light" charset="0"/>
                <a:ea typeface="Lato Light" charset="0"/>
                <a:cs typeface="Lato Light" charset="0"/>
              </a:rPr>
              <a:t> &amp; Med 2010</a:t>
            </a:r>
            <a:endParaRPr lang="en-US" sz="1400" dirty="0">
              <a:latin typeface="Lato Light" charset="0"/>
              <a:ea typeface="Lato Light" charset="0"/>
              <a:cs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50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07885" y="163351"/>
            <a:ext cx="55433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384354"/>
                </a:solidFill>
                <a:effectLst/>
                <a:latin typeface="Lato" charset="0"/>
              </a:rPr>
              <a:t>Top-down modeling is limited</a:t>
            </a:r>
            <a:endParaRPr lang="en-US" sz="3200" dirty="0">
              <a:solidFill>
                <a:srgbClr val="384354"/>
              </a:solidFill>
              <a:effectLst/>
              <a:latin typeface="Lato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48641" y="1188720"/>
            <a:ext cx="2911869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384354"/>
                </a:solidFill>
                <a:effectLst/>
                <a:latin typeface="Lato" charset="0"/>
              </a:rPr>
              <a:t>Why not model everything from data?</a:t>
            </a:r>
          </a:p>
          <a:p>
            <a:endParaRPr lang="en-US" b="1" dirty="0">
              <a:solidFill>
                <a:srgbClr val="384354"/>
              </a:solidFill>
              <a:latin typeface="Lato" charset="0"/>
            </a:endParaRPr>
          </a:p>
          <a:p>
            <a:r>
              <a:rPr lang="en-US" dirty="0" smtClean="0">
                <a:solidFill>
                  <a:srgbClr val="384354"/>
                </a:solidFill>
                <a:effectLst/>
                <a:latin typeface="Lato Light" charset="0"/>
                <a:ea typeface="Lato Light" charset="0"/>
                <a:cs typeface="Lato Light" charset="0"/>
              </a:rPr>
              <a:t>Lack of </a:t>
            </a:r>
            <a:r>
              <a:rPr lang="en-US" dirty="0" smtClean="0">
                <a:solidFill>
                  <a:srgbClr val="384354"/>
                </a:solidFill>
                <a:effectLst/>
                <a:latin typeface="Lato Light" charset="0"/>
                <a:ea typeface="Lato Light" charset="0"/>
                <a:cs typeface="Lato Light" charset="0"/>
              </a:rPr>
              <a:t>data (still)</a:t>
            </a:r>
            <a:endParaRPr lang="en-US" dirty="0" smtClean="0">
              <a:solidFill>
                <a:srgbClr val="384354"/>
              </a:solidFill>
              <a:effectLst/>
              <a:latin typeface="Lato Light" charset="0"/>
              <a:ea typeface="Lato Light" charset="0"/>
              <a:cs typeface="Lato Light" charset="0"/>
            </a:endParaRPr>
          </a:p>
          <a:p>
            <a:endParaRPr lang="en-US" dirty="0" smtClean="0">
              <a:solidFill>
                <a:srgbClr val="384354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r>
              <a:rPr lang="en-US" dirty="0" smtClean="0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rPr>
              <a:t>Measurements </a:t>
            </a:r>
            <a:r>
              <a:rPr lang="en-US" dirty="0" smtClean="0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rPr>
              <a:t>often </a:t>
            </a:r>
            <a:r>
              <a:rPr lang="en-US" dirty="0" smtClean="0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rPr>
              <a:t>indirect, noisy</a:t>
            </a:r>
            <a:endParaRPr lang="en-US" dirty="0" smtClean="0">
              <a:solidFill>
                <a:srgbClr val="384354"/>
              </a:solidFill>
              <a:effectLst/>
              <a:latin typeface="Lato Light" charset="0"/>
              <a:ea typeface="Lato Light" charset="0"/>
              <a:cs typeface="Lato Light" charset="0"/>
            </a:endParaRPr>
          </a:p>
          <a:p>
            <a:endParaRPr lang="en-US" dirty="0" smtClean="0">
              <a:solidFill>
                <a:srgbClr val="384354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r>
              <a:rPr lang="en-US" dirty="0" smtClean="0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rPr>
              <a:t>Still </a:t>
            </a:r>
            <a:r>
              <a:rPr lang="en-US" dirty="0" smtClean="0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rPr>
              <a:t>just a snapshot</a:t>
            </a:r>
          </a:p>
          <a:p>
            <a:endParaRPr lang="en-US" dirty="0" smtClean="0">
              <a:solidFill>
                <a:srgbClr val="384354"/>
              </a:solidFill>
              <a:effectLst/>
              <a:latin typeface="Lato Light" charset="0"/>
              <a:ea typeface="Lato Light" charset="0"/>
              <a:cs typeface="Lato Light" charset="0"/>
            </a:endParaRPr>
          </a:p>
          <a:p>
            <a:r>
              <a:rPr lang="en-US" dirty="0" smtClean="0">
                <a:solidFill>
                  <a:srgbClr val="384354"/>
                </a:solidFill>
                <a:effectLst/>
                <a:latin typeface="Lato Light" charset="0"/>
                <a:ea typeface="Lato Light" charset="0"/>
                <a:cs typeface="Lato Light" charset="0"/>
              </a:rPr>
              <a:t>Need carefully designed experiments (and analyses) </a:t>
            </a:r>
            <a:r>
              <a:rPr lang="en-US" dirty="0" smtClean="0">
                <a:solidFill>
                  <a:srgbClr val="384354"/>
                </a:solidFill>
                <a:effectLst/>
                <a:latin typeface="Lato Light" charset="0"/>
                <a:ea typeface="Lato Light" charset="0"/>
                <a:cs typeface="Lato Light" charset="0"/>
              </a:rPr>
              <a:t>to </a:t>
            </a:r>
            <a:r>
              <a:rPr lang="en-US" dirty="0" smtClean="0">
                <a:solidFill>
                  <a:srgbClr val="384354"/>
                </a:solidFill>
                <a:effectLst/>
                <a:latin typeface="Lato Light" charset="0"/>
                <a:ea typeface="Lato Light" charset="0"/>
                <a:cs typeface="Lato Light" charset="0"/>
              </a:rPr>
              <a:t>determine causality</a:t>
            </a:r>
            <a:endParaRPr lang="en-US" dirty="0">
              <a:solidFill>
                <a:srgbClr val="384354"/>
              </a:solidFill>
              <a:effectLst/>
              <a:latin typeface="Lato Light" charset="0"/>
              <a:ea typeface="Lato Light" charset="0"/>
              <a:cs typeface="Lato Light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3778504" y="1212596"/>
            <a:ext cx="7946422" cy="5611368"/>
            <a:chOff x="838200" y="1219200"/>
            <a:chExt cx="7946422" cy="5611368"/>
          </a:xfrm>
        </p:grpSpPr>
        <p:pic>
          <p:nvPicPr>
            <p:cNvPr id="4" name="Picture 4"/>
            <p:cNvPicPr>
              <a:picLocks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419599" y="3940752"/>
              <a:ext cx="91440" cy="27648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Picture 4" descr="human.pn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96175" y="1676400"/>
              <a:ext cx="447766" cy="12170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85800" dist="38100" dir="2700000" sx="101000" sy="101000" algn="tl" rotWithShape="0">
                <a:prstClr val="black">
                  <a:alpha val="50000"/>
                </a:prstClr>
              </a:outerShdw>
            </a:effectLst>
          </p:spPr>
        </p:pic>
        <p:pic>
          <p:nvPicPr>
            <p:cNvPr id="7" name="Picture 6" descr="human.pn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72400" y="1676400"/>
              <a:ext cx="447766" cy="12170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85800" dist="38100" dir="2700000" sx="101000" sy="101000" algn="tl" rotWithShape="0">
                <a:prstClr val="black">
                  <a:alpha val="50000"/>
                </a:prstClr>
              </a:outerShdw>
            </a:effectLst>
          </p:spPr>
        </p:pic>
        <p:pic>
          <p:nvPicPr>
            <p:cNvPr id="8" name="Picture 7" descr="human.pn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86634" y="1676400"/>
              <a:ext cx="447766" cy="12170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85800" dist="38100" dir="2700000" sx="101000" sy="101000" algn="tl" rotWithShape="0">
                <a:prstClr val="black">
                  <a:alpha val="50000"/>
                </a:prstClr>
              </a:outerShdw>
            </a:effectLst>
          </p:spPr>
        </p:pic>
        <p:pic>
          <p:nvPicPr>
            <p:cNvPr id="9" name="Picture 8" descr="human.png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8200" y="2312373"/>
              <a:ext cx="981204" cy="2667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85800" dist="38100" dir="2700000" sx="101000" sy="101000" algn="tl" rotWithShape="0">
                <a:prstClr val="black">
                  <a:alpha val="50000"/>
                </a:prstClr>
              </a:outerShdw>
            </a:effectLst>
          </p:spPr>
        </p:pic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/>
          </p:blipFill>
          <p:spPr bwMode="auto">
            <a:xfrm rot="16200000">
              <a:off x="4298067" y="4236334"/>
              <a:ext cx="960120" cy="2598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10" descr="human.pn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57975" y="1676400"/>
              <a:ext cx="447766" cy="12170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85800" dist="38100" dir="2700000" sx="101000" sy="101000" algn="tl" rotWithShape="0">
                <a:prstClr val="black">
                  <a:alpha val="50000"/>
                </a:prstClr>
              </a:outerShdw>
            </a:effectLst>
          </p:spPr>
        </p:pic>
        <p:pic>
          <p:nvPicPr>
            <p:cNvPr id="12" name="Picture 11" descr="human.pn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34200" y="1676400"/>
              <a:ext cx="447766" cy="12170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85800" dist="38100" dir="2700000" sx="101000" sy="101000" algn="tl" rotWithShape="0">
                <a:prstClr val="black">
                  <a:alpha val="50000"/>
                </a:prstClr>
              </a:outerShdw>
            </a:effectLst>
          </p:spPr>
        </p:pic>
        <p:pic>
          <p:nvPicPr>
            <p:cNvPr id="13" name="Picture 12" descr="human.pn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48434" y="1676400"/>
              <a:ext cx="447766" cy="12170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685800" dist="38100" dir="2700000" sx="101000" sy="101000" algn="tl" rotWithShape="0">
                <a:prstClr val="black">
                  <a:alpha val="50000"/>
                </a:prstClr>
              </a:outerShdw>
            </a:effectLst>
          </p:spPr>
        </p:pic>
        <p:grpSp>
          <p:nvGrpSpPr>
            <p:cNvPr id="14" name="Group 13"/>
            <p:cNvGrpSpPr/>
            <p:nvPr/>
          </p:nvGrpSpPr>
          <p:grpSpPr>
            <a:xfrm>
              <a:off x="2263527" y="1219200"/>
              <a:ext cx="3245078" cy="2356872"/>
              <a:chOff x="2263527" y="1294335"/>
              <a:chExt cx="3245078" cy="2356872"/>
            </a:xfrm>
          </p:grpSpPr>
          <p:pic>
            <p:nvPicPr>
              <p:cNvPr id="15" name="Picture 2" descr="http://www.nature.com/nrm/journal/v13/n4/images/nrm3314-f2.jpg"/>
              <p:cNvPicPr>
                <a:picLocks noChangeAspect="1" noChangeArrowheads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4256068" y="2741069"/>
                <a:ext cx="1252537" cy="9101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http://www.nature.com/nrm/journal/v13/n4/images/nrm3314-f2.jpg"/>
              <p:cNvPicPr>
                <a:picLocks noChangeAspect="1" noChangeArrowheads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3558927" y="1634037"/>
                <a:ext cx="1162051" cy="9101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 descr="http://www.nature.com/nrm/journal/v13/n4/images/nrm3314-f2.jpg"/>
              <p:cNvPicPr>
                <a:picLocks noChangeAspect="1" noChangeArrowheads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954024" y="2741069"/>
                <a:ext cx="919163" cy="9101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http://www.nature.com/nrm/journal/v13/n4/images/nrm3314-f2.jpg"/>
              <p:cNvPicPr>
                <a:picLocks noChangeAspect="1" noChangeArrowheads="1"/>
              </p:cNvPicPr>
              <p:nvPr/>
            </p:nvPicPr>
            <p:blipFill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415927" y="1407569"/>
                <a:ext cx="771395" cy="9101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Rectangle 18"/>
              <p:cNvSpPr/>
              <p:nvPr/>
            </p:nvSpPr>
            <p:spPr>
              <a:xfrm>
                <a:off x="2263527" y="1294335"/>
                <a:ext cx="304800" cy="2264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384354"/>
                  </a:solidFill>
                  <a:latin typeface="Lato Light" charset="0"/>
                  <a:ea typeface="Lato Light" charset="0"/>
                  <a:cs typeface="Lato Light" charset="0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3405681" y="1975872"/>
                <a:ext cx="251901" cy="2264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384354"/>
                  </a:solidFill>
                  <a:latin typeface="Lato Light" charset="0"/>
                  <a:ea typeface="Lato Light" charset="0"/>
                  <a:cs typeface="Lato Light" charset="0"/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4595027" y="1862638"/>
                <a:ext cx="251901" cy="2264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384354"/>
                  </a:solidFill>
                  <a:latin typeface="Lato Light" charset="0"/>
                  <a:ea typeface="Lato Light" charset="0"/>
                  <a:cs typeface="Lato Light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3634299" y="3075296"/>
                <a:ext cx="251901" cy="1132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384354"/>
                  </a:solidFill>
                  <a:latin typeface="Lato Light" charset="0"/>
                  <a:ea typeface="Lato Light" charset="0"/>
                  <a:cs typeface="Lato Light" charset="0"/>
                </a:endParaRPr>
              </a:p>
            </p:txBody>
          </p:sp>
        </p:grpSp>
        <p:sp>
          <p:nvSpPr>
            <p:cNvPr id="23" name="Rectangle 22"/>
            <p:cNvSpPr/>
            <p:nvPr/>
          </p:nvSpPr>
          <p:spPr>
            <a:xfrm rot="5400000">
              <a:off x="3393805" y="4814174"/>
              <a:ext cx="1267966" cy="2764821"/>
            </a:xfrm>
            <a:prstGeom prst="rect">
              <a:avLst/>
            </a:prstGeom>
            <a:gradFill flip="none" rotWithShape="1">
              <a:gsLst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1446663" y="2169994"/>
              <a:ext cx="873456" cy="736979"/>
            </a:xfrm>
            <a:custGeom>
              <a:avLst/>
              <a:gdLst>
                <a:gd name="connsiteX0" fmla="*/ 0 w 873456"/>
                <a:gd name="connsiteY0" fmla="*/ 736979 h 736979"/>
                <a:gd name="connsiteX1" fmla="*/ 232012 w 873456"/>
                <a:gd name="connsiteY1" fmla="*/ 232012 h 736979"/>
                <a:gd name="connsiteX2" fmla="*/ 873456 w 873456"/>
                <a:gd name="connsiteY2" fmla="*/ 0 h 73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3456" h="736979">
                  <a:moveTo>
                    <a:pt x="0" y="736979"/>
                  </a:moveTo>
                  <a:cubicBezTo>
                    <a:pt x="43218" y="545910"/>
                    <a:pt x="86436" y="354842"/>
                    <a:pt x="232012" y="232012"/>
                  </a:cubicBezTo>
                  <a:cubicBezTo>
                    <a:pt x="377588" y="109182"/>
                    <a:pt x="625522" y="54591"/>
                    <a:pt x="873456" y="0"/>
                  </a:cubicBezTo>
                </a:path>
              </a:pathLst>
            </a:custGeom>
            <a:noFill/>
            <a:ln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endParaRPr>
            </a:p>
          </p:txBody>
        </p:sp>
        <p:sp>
          <p:nvSpPr>
            <p:cNvPr id="25" name="Freeform 24"/>
            <p:cNvSpPr/>
            <p:nvPr/>
          </p:nvSpPr>
          <p:spPr>
            <a:xfrm>
              <a:off x="1446663" y="2156346"/>
              <a:ext cx="2238233" cy="887105"/>
            </a:xfrm>
            <a:custGeom>
              <a:avLst/>
              <a:gdLst>
                <a:gd name="connsiteX0" fmla="*/ 0 w 2238233"/>
                <a:gd name="connsiteY0" fmla="*/ 887105 h 887105"/>
                <a:gd name="connsiteX1" fmla="*/ 1009934 w 2238233"/>
                <a:gd name="connsiteY1" fmla="*/ 450376 h 887105"/>
                <a:gd name="connsiteX2" fmla="*/ 1733265 w 2238233"/>
                <a:gd name="connsiteY2" fmla="*/ 395785 h 887105"/>
                <a:gd name="connsiteX3" fmla="*/ 2238233 w 2238233"/>
                <a:gd name="connsiteY3" fmla="*/ 0 h 887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38233" h="887105">
                  <a:moveTo>
                    <a:pt x="0" y="887105"/>
                  </a:moveTo>
                  <a:cubicBezTo>
                    <a:pt x="360528" y="709684"/>
                    <a:pt x="721056" y="532263"/>
                    <a:pt x="1009934" y="450376"/>
                  </a:cubicBezTo>
                  <a:cubicBezTo>
                    <a:pt x="1298812" y="368489"/>
                    <a:pt x="1528549" y="470848"/>
                    <a:pt x="1733265" y="395785"/>
                  </a:cubicBezTo>
                  <a:cubicBezTo>
                    <a:pt x="1937981" y="320722"/>
                    <a:pt x="2088107" y="160361"/>
                    <a:pt x="2238233" y="0"/>
                  </a:cubicBezTo>
                </a:path>
              </a:pathLst>
            </a:custGeom>
            <a:noFill/>
            <a:ln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>
              <a:off x="1419367" y="3207224"/>
              <a:ext cx="1596788" cy="376553"/>
            </a:xfrm>
            <a:custGeom>
              <a:avLst/>
              <a:gdLst>
                <a:gd name="connsiteX0" fmla="*/ 0 w 1596788"/>
                <a:gd name="connsiteY0" fmla="*/ 0 h 376553"/>
                <a:gd name="connsiteX1" fmla="*/ 914400 w 1596788"/>
                <a:gd name="connsiteY1" fmla="*/ 368489 h 376553"/>
                <a:gd name="connsiteX2" fmla="*/ 1596788 w 1596788"/>
                <a:gd name="connsiteY2" fmla="*/ 218364 h 37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96788" h="376553">
                  <a:moveTo>
                    <a:pt x="0" y="0"/>
                  </a:moveTo>
                  <a:cubicBezTo>
                    <a:pt x="324134" y="166047"/>
                    <a:pt x="648269" y="332095"/>
                    <a:pt x="914400" y="368489"/>
                  </a:cubicBezTo>
                  <a:cubicBezTo>
                    <a:pt x="1180531" y="404883"/>
                    <a:pt x="1388659" y="311623"/>
                    <a:pt x="1596788" y="218364"/>
                  </a:cubicBezTo>
                </a:path>
              </a:pathLst>
            </a:custGeom>
            <a:noFill/>
            <a:ln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>
              <a:off x="1351128" y="3297483"/>
              <a:ext cx="3070747" cy="588717"/>
            </a:xfrm>
            <a:custGeom>
              <a:avLst/>
              <a:gdLst>
                <a:gd name="connsiteX0" fmla="*/ 0 w 3070747"/>
                <a:gd name="connsiteY0" fmla="*/ 0 h 588717"/>
                <a:gd name="connsiteX1" fmla="*/ 914400 w 3070747"/>
                <a:gd name="connsiteY1" fmla="*/ 573206 h 588717"/>
                <a:gd name="connsiteX2" fmla="*/ 2006221 w 3070747"/>
                <a:gd name="connsiteY2" fmla="*/ 423081 h 588717"/>
                <a:gd name="connsiteX3" fmla="*/ 2852382 w 3070747"/>
                <a:gd name="connsiteY3" fmla="*/ 395785 h 588717"/>
                <a:gd name="connsiteX4" fmla="*/ 3070747 w 3070747"/>
                <a:gd name="connsiteY4" fmla="*/ 109182 h 588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0747" h="588717">
                  <a:moveTo>
                    <a:pt x="0" y="0"/>
                  </a:moveTo>
                  <a:cubicBezTo>
                    <a:pt x="290015" y="251346"/>
                    <a:pt x="580030" y="502693"/>
                    <a:pt x="914400" y="573206"/>
                  </a:cubicBezTo>
                  <a:cubicBezTo>
                    <a:pt x="1248770" y="643720"/>
                    <a:pt x="1683224" y="452651"/>
                    <a:pt x="2006221" y="423081"/>
                  </a:cubicBezTo>
                  <a:cubicBezTo>
                    <a:pt x="2329218" y="393511"/>
                    <a:pt x="2674961" y="448102"/>
                    <a:pt x="2852382" y="395785"/>
                  </a:cubicBezTo>
                  <a:cubicBezTo>
                    <a:pt x="3029803" y="343468"/>
                    <a:pt x="3050275" y="226325"/>
                    <a:pt x="3070747" y="109182"/>
                  </a:cubicBezTo>
                </a:path>
              </a:pathLst>
            </a:custGeom>
            <a:noFill/>
            <a:ln>
              <a:tail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endParaRPr>
            </a:p>
          </p:txBody>
        </p:sp>
        <p:sp>
          <p:nvSpPr>
            <p:cNvPr id="28" name="Bent Arrow 27"/>
            <p:cNvSpPr/>
            <p:nvPr/>
          </p:nvSpPr>
          <p:spPr>
            <a:xfrm flipV="1">
              <a:off x="2895600" y="3619500"/>
              <a:ext cx="361626" cy="1485900"/>
            </a:xfrm>
            <a:prstGeom prst="bentArrow">
              <a:avLst/>
            </a:prstGeom>
            <a:gradFill flip="none" rotWithShape="1">
              <a:gsLst>
                <a:gs pos="0">
                  <a:schemeClr val="accent3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3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3">
                    <a:lumMod val="60000"/>
                    <a:lumOff val="40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endParaRPr>
            </a:p>
          </p:txBody>
        </p:sp>
        <p:sp>
          <p:nvSpPr>
            <p:cNvPr id="29" name="TextBox 31"/>
            <p:cNvSpPr txBox="1">
              <a:spLocks noChangeArrowheads="1"/>
            </p:cNvSpPr>
            <p:nvPr/>
          </p:nvSpPr>
          <p:spPr bwMode="auto">
            <a:xfrm>
              <a:off x="3285425" y="4385846"/>
              <a:ext cx="82937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ts val="1200"/>
                </a:spcBef>
              </a:pPr>
              <a:r>
                <a:rPr lang="en-US" sz="1600" dirty="0" smtClean="0">
                  <a:solidFill>
                    <a:srgbClr val="384354"/>
                  </a:solidFill>
                  <a:latin typeface="Lato Light" charset="0"/>
                  <a:ea typeface="Lato Light" charset="0"/>
                  <a:cs typeface="Lato Light" charset="0"/>
                </a:rPr>
                <a:t>gene 1</a:t>
              </a:r>
              <a:endParaRPr lang="en-US" sz="1600" dirty="0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endParaRPr>
            </a:p>
          </p:txBody>
        </p:sp>
        <p:sp>
          <p:nvSpPr>
            <p:cNvPr id="30" name="TextBox 31"/>
            <p:cNvSpPr txBox="1">
              <a:spLocks noChangeArrowheads="1"/>
            </p:cNvSpPr>
            <p:nvPr/>
          </p:nvSpPr>
          <p:spPr bwMode="auto">
            <a:xfrm>
              <a:off x="3276600" y="4690646"/>
              <a:ext cx="82937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ts val="1200"/>
                </a:spcBef>
              </a:pPr>
              <a:r>
                <a:rPr lang="en-US" sz="1600" dirty="0" smtClean="0">
                  <a:solidFill>
                    <a:srgbClr val="384354"/>
                  </a:solidFill>
                  <a:latin typeface="Lato Light" charset="0"/>
                  <a:ea typeface="Lato Light" charset="0"/>
                  <a:cs typeface="Lato Light" charset="0"/>
                </a:rPr>
                <a:t>gene 2</a:t>
              </a:r>
              <a:endParaRPr lang="en-US" sz="1600" dirty="0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endParaRPr>
            </a:p>
          </p:txBody>
        </p:sp>
        <p:sp>
          <p:nvSpPr>
            <p:cNvPr id="31" name="TextBox 31"/>
            <p:cNvSpPr txBox="1">
              <a:spLocks noChangeArrowheads="1"/>
            </p:cNvSpPr>
            <p:nvPr/>
          </p:nvSpPr>
          <p:spPr bwMode="auto">
            <a:xfrm>
              <a:off x="3505200" y="5071646"/>
              <a:ext cx="43088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vert" wrap="square">
              <a:spAutoFit/>
            </a:bodyPr>
            <a:lstStyle/>
            <a:p>
              <a:pPr algn="ctr">
                <a:spcBef>
                  <a:spcPts val="1200"/>
                </a:spcBef>
              </a:pPr>
              <a:r>
                <a:rPr lang="en-US" sz="1600" dirty="0" smtClean="0">
                  <a:solidFill>
                    <a:srgbClr val="384354"/>
                  </a:solidFill>
                  <a:latin typeface="Lato Light" charset="0"/>
                  <a:ea typeface="Lato Light" charset="0"/>
                  <a:cs typeface="Lato Light" charset="0"/>
                </a:rPr>
                <a:t>…</a:t>
              </a:r>
              <a:endParaRPr lang="en-US" sz="1600" dirty="0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endParaRPr>
            </a:p>
          </p:txBody>
        </p:sp>
        <p:sp>
          <p:nvSpPr>
            <p:cNvPr id="32" name="TextBox 31"/>
            <p:cNvSpPr txBox="1">
              <a:spLocks noChangeArrowheads="1"/>
            </p:cNvSpPr>
            <p:nvPr/>
          </p:nvSpPr>
          <p:spPr bwMode="auto">
            <a:xfrm>
              <a:off x="2729551" y="5419299"/>
              <a:ext cx="153764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ts val="1200"/>
                </a:spcBef>
              </a:pPr>
              <a:r>
                <a:rPr lang="en-US" sz="1600" dirty="0" smtClean="0">
                  <a:solidFill>
                    <a:srgbClr val="384354"/>
                  </a:solidFill>
                  <a:latin typeface="Lato Light" charset="0"/>
                  <a:ea typeface="Lato Light" charset="0"/>
                  <a:cs typeface="Lato Light" charset="0"/>
                </a:rPr>
                <a:t>~10,000 genes</a:t>
              </a:r>
              <a:endParaRPr lang="en-US" sz="1600" dirty="0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053385" y="3985146"/>
              <a:ext cx="327546" cy="545911"/>
            </a:xfrm>
            <a:custGeom>
              <a:avLst/>
              <a:gdLst>
                <a:gd name="connsiteX0" fmla="*/ 0 w 327546"/>
                <a:gd name="connsiteY0" fmla="*/ 545911 h 545911"/>
                <a:gd name="connsiteX1" fmla="*/ 122830 w 327546"/>
                <a:gd name="connsiteY1" fmla="*/ 382138 h 545911"/>
                <a:gd name="connsiteX2" fmla="*/ 163773 w 327546"/>
                <a:gd name="connsiteY2" fmla="*/ 81887 h 545911"/>
                <a:gd name="connsiteX3" fmla="*/ 327546 w 327546"/>
                <a:gd name="connsiteY3" fmla="*/ 0 h 545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546" h="545911">
                  <a:moveTo>
                    <a:pt x="0" y="545911"/>
                  </a:moveTo>
                  <a:cubicBezTo>
                    <a:pt x="47767" y="502693"/>
                    <a:pt x="95535" y="459475"/>
                    <a:pt x="122830" y="382138"/>
                  </a:cubicBezTo>
                  <a:cubicBezTo>
                    <a:pt x="150125" y="304801"/>
                    <a:pt x="129654" y="145577"/>
                    <a:pt x="163773" y="81887"/>
                  </a:cubicBezTo>
                  <a:cubicBezTo>
                    <a:pt x="197892" y="18197"/>
                    <a:pt x="262719" y="9098"/>
                    <a:pt x="327546" y="0"/>
                  </a:cubicBezTo>
                </a:path>
              </a:pathLst>
            </a:custGeom>
            <a:noFill/>
            <a:ln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>
              <a:off x="4039737" y="4039737"/>
              <a:ext cx="327547" cy="791570"/>
            </a:xfrm>
            <a:custGeom>
              <a:avLst/>
              <a:gdLst>
                <a:gd name="connsiteX0" fmla="*/ 0 w 327547"/>
                <a:gd name="connsiteY0" fmla="*/ 791570 h 791570"/>
                <a:gd name="connsiteX1" fmla="*/ 191069 w 327547"/>
                <a:gd name="connsiteY1" fmla="*/ 641445 h 791570"/>
                <a:gd name="connsiteX2" fmla="*/ 232012 w 327547"/>
                <a:gd name="connsiteY2" fmla="*/ 177421 h 791570"/>
                <a:gd name="connsiteX3" fmla="*/ 327547 w 327547"/>
                <a:gd name="connsiteY3" fmla="*/ 0 h 79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7547" h="791570">
                  <a:moveTo>
                    <a:pt x="0" y="791570"/>
                  </a:moveTo>
                  <a:cubicBezTo>
                    <a:pt x="76200" y="767686"/>
                    <a:pt x="152400" y="743803"/>
                    <a:pt x="191069" y="641445"/>
                  </a:cubicBezTo>
                  <a:cubicBezTo>
                    <a:pt x="229738" y="539087"/>
                    <a:pt x="209266" y="284328"/>
                    <a:pt x="232012" y="177421"/>
                  </a:cubicBezTo>
                  <a:cubicBezTo>
                    <a:pt x="254758" y="70514"/>
                    <a:pt x="291152" y="35257"/>
                    <a:pt x="327547" y="0"/>
                  </a:cubicBezTo>
                </a:path>
              </a:pathLst>
            </a:custGeom>
            <a:noFill/>
            <a:ln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endParaRPr>
            </a:p>
          </p:txBody>
        </p:sp>
        <p:pic>
          <p:nvPicPr>
            <p:cNvPr id="35" name="Picture 4"/>
            <p:cNvPicPr>
              <a:picLocks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796135" y="3102549"/>
              <a:ext cx="84605" cy="288544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" name="Picture 4"/>
            <p:cNvPicPr>
              <a:picLocks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flipV="1">
              <a:off x="7086602" y="3102549"/>
              <a:ext cx="84605" cy="288544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7" name="Picture 4"/>
            <p:cNvPicPr>
              <a:picLocks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391402" y="3102549"/>
              <a:ext cx="84605" cy="288544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8" name="Picture 4"/>
            <p:cNvPicPr>
              <a:picLocks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696202" y="3102549"/>
              <a:ext cx="84605" cy="288544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9" name="Picture 4"/>
            <p:cNvPicPr>
              <a:picLocks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flipV="1">
              <a:off x="8001002" y="3102549"/>
              <a:ext cx="84605" cy="288544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" name="Picture 4"/>
            <p:cNvPicPr>
              <a:picLocks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305802" y="3102549"/>
              <a:ext cx="84605" cy="288544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1" name="Rectangle 40"/>
            <p:cNvSpPr/>
            <p:nvPr/>
          </p:nvSpPr>
          <p:spPr>
            <a:xfrm rot="5400000">
              <a:off x="6387227" y="3899774"/>
              <a:ext cx="2029968" cy="2764821"/>
            </a:xfrm>
            <a:prstGeom prst="rect">
              <a:avLst/>
            </a:prstGeom>
            <a:gradFill flip="none" rotWithShape="1">
              <a:gsLst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endParaRPr>
            </a:p>
          </p:txBody>
        </p:sp>
        <p:sp>
          <p:nvSpPr>
            <p:cNvPr id="42" name="TextBox 31"/>
            <p:cNvSpPr txBox="1">
              <a:spLocks noChangeArrowheads="1"/>
            </p:cNvSpPr>
            <p:nvPr/>
          </p:nvSpPr>
          <p:spPr bwMode="auto">
            <a:xfrm>
              <a:off x="4858603" y="3886200"/>
              <a:ext cx="182880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600" dirty="0" smtClean="0">
                  <a:solidFill>
                    <a:srgbClr val="B2182B"/>
                  </a:solidFill>
                  <a:latin typeface="Lato" charset="0"/>
                  <a:ea typeface="Lato" charset="0"/>
                  <a:cs typeface="Lato" charset="0"/>
                </a:rPr>
                <a:t>High Expression</a:t>
              </a:r>
              <a:endParaRPr lang="en-US" sz="1600" dirty="0">
                <a:solidFill>
                  <a:srgbClr val="B2182B"/>
                </a:solidFill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43" name="TextBox 32"/>
            <p:cNvSpPr txBox="1">
              <a:spLocks noChangeArrowheads="1"/>
            </p:cNvSpPr>
            <p:nvPr/>
          </p:nvSpPr>
          <p:spPr bwMode="auto">
            <a:xfrm>
              <a:off x="4858603" y="4500670"/>
              <a:ext cx="176892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600" dirty="0" smtClean="0">
                  <a:solidFill>
                    <a:srgbClr val="2166AC"/>
                  </a:solidFill>
                  <a:latin typeface="Lato" charset="0"/>
                  <a:ea typeface="Lato" charset="0"/>
                  <a:cs typeface="Lato" charset="0"/>
                </a:rPr>
                <a:t>Low Expression</a:t>
              </a:r>
              <a:endParaRPr lang="en-US" sz="1600" dirty="0">
                <a:solidFill>
                  <a:srgbClr val="2166AC"/>
                </a:solidFill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096000" y="5177513"/>
              <a:ext cx="2688622" cy="537487"/>
            </a:xfrm>
            <a:prstGeom prst="rect">
              <a:avLst/>
            </a:prstGeom>
            <a:gradFill flip="none" rotWithShape="1">
              <a:gsLst>
                <a:gs pos="0">
                  <a:srgbClr val="FFC000">
                    <a:tint val="66000"/>
                    <a:satMod val="160000"/>
                  </a:srgbClr>
                </a:gs>
                <a:gs pos="50000">
                  <a:srgbClr val="FFC000">
                    <a:tint val="44500"/>
                    <a:satMod val="160000"/>
                  </a:srgbClr>
                </a:gs>
                <a:gs pos="100000">
                  <a:srgbClr val="FFC00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384354"/>
                  </a:solidFill>
                  <a:latin typeface="Lato" charset="0"/>
                  <a:ea typeface="Lato" charset="0"/>
                  <a:cs typeface="Lato" charset="0"/>
                </a:rPr>
                <a:t>“</a:t>
              </a:r>
              <a:r>
                <a:rPr lang="en-US" b="1" dirty="0" err="1" smtClean="0">
                  <a:solidFill>
                    <a:srgbClr val="384354"/>
                  </a:solidFill>
                  <a:latin typeface="Lato" charset="0"/>
                  <a:ea typeface="Lato" charset="0"/>
                  <a:cs typeface="Lato" charset="0"/>
                </a:rPr>
                <a:t>Omics</a:t>
              </a:r>
              <a:r>
                <a:rPr lang="en-US" b="1" dirty="0" smtClean="0">
                  <a:solidFill>
                    <a:srgbClr val="384354"/>
                  </a:solidFill>
                  <a:latin typeface="Lato" charset="0"/>
                  <a:ea typeface="Lato" charset="0"/>
                  <a:cs typeface="Lato" charset="0"/>
                </a:rPr>
                <a:t>” data analysis 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971804" y="1676400"/>
              <a:ext cx="1177685" cy="374571"/>
            </a:xfrm>
            <a:prstGeom prst="roundRect">
              <a:avLst/>
            </a:prstGeom>
            <a:solidFill>
              <a:schemeClr val="bg1">
                <a:alpha val="75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384354"/>
                  </a:solidFill>
                  <a:latin typeface="Lato" charset="0"/>
                  <a:ea typeface="Lato" charset="0"/>
                  <a:cs typeface="Lato" charset="0"/>
                </a:rPr>
                <a:t>Genomics</a:t>
              </a:r>
              <a:endParaRPr lang="en-US" sz="1600" dirty="0">
                <a:solidFill>
                  <a:srgbClr val="384354"/>
                </a:solidFill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293492" y="1787503"/>
              <a:ext cx="1345307" cy="374571"/>
            </a:xfrm>
            <a:prstGeom prst="roundRect">
              <a:avLst/>
            </a:prstGeom>
            <a:solidFill>
              <a:schemeClr val="bg1">
                <a:alpha val="75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384354"/>
                  </a:solidFill>
                  <a:latin typeface="Lato" charset="0"/>
                  <a:ea typeface="Lato" charset="0"/>
                  <a:cs typeface="Lato" charset="0"/>
                </a:rPr>
                <a:t>Proteomics</a:t>
              </a:r>
              <a:endParaRPr lang="en-US" sz="1600" dirty="0">
                <a:solidFill>
                  <a:srgbClr val="384354"/>
                </a:solidFill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263527" y="2934783"/>
              <a:ext cx="1698873" cy="374571"/>
            </a:xfrm>
            <a:prstGeom prst="roundRect">
              <a:avLst/>
            </a:prstGeom>
            <a:solidFill>
              <a:schemeClr val="bg1">
                <a:alpha val="75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 smtClean="0">
                  <a:solidFill>
                    <a:srgbClr val="384354"/>
                  </a:solidFill>
                  <a:latin typeface="Lato" charset="0"/>
                  <a:ea typeface="Lato" charset="0"/>
                  <a:cs typeface="Lato" charset="0"/>
                </a:rPr>
                <a:t>Transcriptomics</a:t>
              </a:r>
              <a:endParaRPr lang="en-US" sz="1600" dirty="0">
                <a:solidFill>
                  <a:srgbClr val="384354"/>
                </a:solidFill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522092" y="3124200"/>
              <a:ext cx="1573908" cy="374571"/>
            </a:xfrm>
            <a:prstGeom prst="roundRect">
              <a:avLst/>
            </a:prstGeom>
            <a:solidFill>
              <a:schemeClr val="bg1">
                <a:alpha val="75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rgbClr val="384354"/>
                  </a:solidFill>
                  <a:latin typeface="Lato" charset="0"/>
                  <a:ea typeface="Lato" charset="0"/>
                  <a:cs typeface="Lato" charset="0"/>
                </a:rPr>
                <a:t>Metabolomics</a:t>
              </a:r>
              <a:endParaRPr lang="en-US" sz="1600" dirty="0">
                <a:solidFill>
                  <a:srgbClr val="384354"/>
                </a:solidFill>
                <a:latin typeface="Lato" charset="0"/>
                <a:ea typeface="Lato" charset="0"/>
                <a:cs typeface="Lato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995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745036" y="438912"/>
            <a:ext cx="47019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384354"/>
                </a:solidFill>
                <a:effectLst/>
                <a:latin typeface="Lato" charset="0"/>
              </a:rPr>
              <a:t>Middle-out modeling?</a:t>
            </a:r>
            <a:endParaRPr lang="en-US" sz="3600" dirty="0">
              <a:solidFill>
                <a:srgbClr val="384354"/>
              </a:solidFill>
              <a:effectLst/>
              <a:latin typeface="La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0" y="1363359"/>
            <a:ext cx="6286500" cy="4191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40227" y="5649503"/>
            <a:ext cx="69115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384354"/>
                </a:solidFill>
                <a:latin typeface="Lato" charset="0"/>
                <a:ea typeface="Lato" charset="0"/>
                <a:cs typeface="Lato" charset="0"/>
              </a:rPr>
              <a:t>No need to choose bottom-up or top-down, can leverage the strengths of both in iterative process (aka. “science”)</a:t>
            </a:r>
            <a:endParaRPr lang="en-US" sz="2000" dirty="0">
              <a:solidFill>
                <a:srgbClr val="384354"/>
              </a:solidFill>
              <a:effectLst/>
              <a:latin typeface="Lato Light" charset="0"/>
              <a:ea typeface="Lato Light" charset="0"/>
              <a:cs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9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ure1.t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7654" y="175124"/>
            <a:ext cx="8336692" cy="63594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7885" y="163351"/>
            <a:ext cx="35187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384354"/>
                </a:solidFill>
                <a:effectLst/>
                <a:latin typeface="Lato" charset="0"/>
              </a:rPr>
              <a:t>Modeling lifecycle</a:t>
            </a:r>
            <a:endParaRPr lang="en-US" sz="3200" dirty="0">
              <a:solidFill>
                <a:srgbClr val="384354"/>
              </a:solidFill>
              <a:effectLst/>
              <a:latin typeface="Lato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0401" y="6369730"/>
            <a:ext cx="2687018" cy="30777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1400" dirty="0" smtClean="0">
                <a:latin typeface="Lato Light" charset="0"/>
                <a:ea typeface="Lato Light" charset="0"/>
                <a:cs typeface="Lato Light" charset="0"/>
              </a:rPr>
              <a:t>Eddy et al., Trends Cell </a:t>
            </a:r>
            <a:r>
              <a:rPr lang="en-US" sz="1400" dirty="0" err="1" smtClean="0">
                <a:latin typeface="Lato Light" charset="0"/>
                <a:ea typeface="Lato Light" charset="0"/>
                <a:cs typeface="Lato Light" charset="0"/>
              </a:rPr>
              <a:t>Biol</a:t>
            </a:r>
            <a:r>
              <a:rPr lang="en-US" sz="1400" dirty="0" smtClean="0">
                <a:latin typeface="Lato Light" charset="0"/>
                <a:ea typeface="Lato Light" charset="0"/>
                <a:cs typeface="Lato Light" charset="0"/>
              </a:rPr>
              <a:t> 2015</a:t>
            </a:r>
            <a:endParaRPr lang="en-US" sz="1400" dirty="0">
              <a:latin typeface="Lato Light" charset="0"/>
              <a:ea typeface="Lato Light" charset="0"/>
              <a:cs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29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151397" y="438912"/>
            <a:ext cx="38892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384354"/>
                </a:solidFill>
                <a:effectLst/>
                <a:latin typeface="Lato" charset="0"/>
              </a:rPr>
              <a:t>What’s in a name?</a:t>
            </a:r>
            <a:endParaRPr lang="en-US" sz="3600" dirty="0">
              <a:solidFill>
                <a:srgbClr val="384354"/>
              </a:solidFill>
              <a:effectLst/>
              <a:latin typeface="Lato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0" y="1689290"/>
            <a:ext cx="7239000" cy="3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06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lide.url=https://www.polleverywhere.com/multiple_choice_polls/5HRMRQymG1eEr8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17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741964" y="438912"/>
            <a:ext cx="47080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384354"/>
                </a:solidFill>
                <a:effectLst/>
                <a:latin typeface="Lato" charset="0"/>
              </a:rPr>
              <a:t>Answer: all of the above!</a:t>
            </a:r>
            <a:endParaRPr lang="en-US" sz="3200" dirty="0">
              <a:solidFill>
                <a:srgbClr val="384354"/>
              </a:solidFill>
              <a:effectLst/>
              <a:latin typeface="Lato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3027" y="1373900"/>
            <a:ext cx="7825946" cy="41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3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957177" y="438912"/>
            <a:ext cx="42776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384354"/>
                </a:solidFill>
                <a:effectLst/>
                <a:latin typeface="Lato" charset="0"/>
              </a:rPr>
              <a:t>Emphasis on “toolbox”</a:t>
            </a:r>
            <a:endParaRPr lang="en-US" sz="3200" dirty="0">
              <a:solidFill>
                <a:srgbClr val="384354"/>
              </a:solidFill>
              <a:effectLst/>
              <a:latin typeface="Lato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58065" y="5155238"/>
            <a:ext cx="567587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384354"/>
                </a:solidFill>
                <a:effectLst/>
                <a:latin typeface="Lato" charset="0"/>
              </a:rPr>
              <a:t>Lots of complementary tools and </a:t>
            </a:r>
            <a:r>
              <a:rPr lang="en-US" sz="2000" b="1" dirty="0" smtClean="0">
                <a:solidFill>
                  <a:srgbClr val="384354"/>
                </a:solidFill>
                <a:effectLst/>
                <a:latin typeface="Lato" charset="0"/>
              </a:rPr>
              <a:t>approaches</a:t>
            </a:r>
            <a:r>
              <a:rPr lang="mr-IN" sz="2000" b="1" dirty="0" smtClean="0">
                <a:solidFill>
                  <a:srgbClr val="384354"/>
                </a:solidFill>
                <a:effectLst/>
                <a:latin typeface="Lato" charset="0"/>
              </a:rPr>
              <a:t>…</a:t>
            </a:r>
            <a:r>
              <a:rPr lang="en-US" sz="2000" b="1" dirty="0" smtClean="0">
                <a:solidFill>
                  <a:srgbClr val="384354"/>
                </a:solidFill>
                <a:effectLst/>
                <a:latin typeface="Lato" charset="0"/>
              </a:rPr>
              <a:t> </a:t>
            </a:r>
            <a:br>
              <a:rPr lang="en-US" sz="2000" b="1" dirty="0" smtClean="0">
                <a:solidFill>
                  <a:srgbClr val="384354"/>
                </a:solidFill>
                <a:effectLst/>
                <a:latin typeface="Lato" charset="0"/>
              </a:rPr>
            </a:br>
            <a:r>
              <a:rPr lang="en-US" sz="2000" b="1" dirty="0" smtClean="0">
                <a:solidFill>
                  <a:srgbClr val="384354"/>
                </a:solidFill>
                <a:effectLst/>
                <a:latin typeface="Lato" charset="0"/>
              </a:rPr>
              <a:t>don’t </a:t>
            </a:r>
            <a:r>
              <a:rPr lang="en-US" sz="2000" b="1" dirty="0" smtClean="0">
                <a:solidFill>
                  <a:srgbClr val="384354"/>
                </a:solidFill>
                <a:effectLst/>
                <a:latin typeface="Lato" charset="0"/>
              </a:rPr>
              <a:t>get hung up on </a:t>
            </a:r>
            <a:r>
              <a:rPr lang="en-US" sz="2000" b="1" dirty="0" smtClean="0">
                <a:solidFill>
                  <a:srgbClr val="384354"/>
                </a:solidFill>
                <a:effectLst/>
                <a:latin typeface="Lato" charset="0"/>
              </a:rPr>
              <a:t>semantics!</a:t>
            </a:r>
            <a:r>
              <a:rPr lang="en-US" sz="2000" dirty="0" smtClean="0">
                <a:solidFill>
                  <a:srgbClr val="384354"/>
                </a:solidFill>
                <a:effectLst/>
                <a:latin typeface="Lato Light" charset="0"/>
                <a:ea typeface="Lato Light" charset="0"/>
                <a:cs typeface="Lato Light" charset="0"/>
              </a:rPr>
              <a:t> </a:t>
            </a:r>
            <a:endParaRPr lang="en-US" sz="2000" dirty="0">
              <a:solidFill>
                <a:srgbClr val="384354"/>
              </a:solidFill>
              <a:effectLst/>
              <a:latin typeface="Lato Light" charset="0"/>
              <a:ea typeface="Lato Light" charset="0"/>
              <a:cs typeface="Lato 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908" y="1390206"/>
            <a:ext cx="4786184" cy="347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3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04604" y="1015618"/>
            <a:ext cx="8582792" cy="55633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7885" y="163351"/>
            <a:ext cx="65362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384354"/>
                </a:solidFill>
                <a:effectLst/>
                <a:latin typeface="Lato" charset="0"/>
              </a:rPr>
              <a:t>Integrative vs. reductionist biology</a:t>
            </a:r>
            <a:endParaRPr lang="en-US" sz="3200" dirty="0">
              <a:solidFill>
                <a:srgbClr val="384354"/>
              </a:solidFill>
              <a:effectLst/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06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725159" y="438912"/>
            <a:ext cx="47416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384354"/>
                </a:solidFill>
                <a:latin typeface="Lato" charset="0"/>
              </a:rPr>
              <a:t>What is a (cell) model?</a:t>
            </a:r>
            <a:endParaRPr lang="en-US" sz="3600" dirty="0">
              <a:solidFill>
                <a:srgbClr val="384354"/>
              </a:solidFill>
              <a:effectLst/>
              <a:latin typeface="Lato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80289" y="5323793"/>
            <a:ext cx="106314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1" dirty="0" smtClean="0">
                <a:solidFill>
                  <a:srgbClr val="384354"/>
                </a:solidFill>
                <a:latin typeface="Lato" charset="0"/>
                <a:ea typeface="Lato" charset="0"/>
                <a:cs typeface="Lato" charset="0"/>
              </a:rPr>
              <a:t>“A </a:t>
            </a:r>
            <a:r>
              <a:rPr lang="en-US" sz="2400" b="1" i="1" dirty="0">
                <a:solidFill>
                  <a:srgbClr val="384354"/>
                </a:solidFill>
                <a:latin typeface="Lato" charset="0"/>
                <a:ea typeface="Lato" charset="0"/>
                <a:cs typeface="Lato" charset="0"/>
              </a:rPr>
              <a:t>model is a simplification or approximation of </a:t>
            </a:r>
            <a:r>
              <a:rPr lang="en-US" sz="2400" b="1" i="1" dirty="0" smtClean="0">
                <a:solidFill>
                  <a:srgbClr val="384354"/>
                </a:solidFill>
                <a:latin typeface="Lato" charset="0"/>
                <a:ea typeface="Lato" charset="0"/>
                <a:cs typeface="Lato" charset="0"/>
              </a:rPr>
              <a:t>reality</a:t>
            </a:r>
            <a:r>
              <a:rPr lang="mr-IN" sz="2400" b="1" i="1" dirty="0" smtClean="0">
                <a:solidFill>
                  <a:srgbClr val="384354"/>
                </a:solidFill>
                <a:latin typeface="Lato" charset="0"/>
                <a:ea typeface="Lato" charset="0"/>
                <a:cs typeface="Lato" charset="0"/>
              </a:rPr>
              <a:t>…</a:t>
            </a:r>
            <a:r>
              <a:rPr lang="en-US" sz="2400" b="1" i="1" dirty="0" smtClean="0">
                <a:solidFill>
                  <a:srgbClr val="384354"/>
                </a:solidFill>
                <a:latin typeface="Lato" charset="0"/>
                <a:ea typeface="Lato" charset="0"/>
                <a:cs typeface="Lato" charset="0"/>
              </a:rPr>
              <a:t>”</a:t>
            </a:r>
            <a:r>
              <a:rPr lang="en-US" sz="2400" dirty="0" smtClean="0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dirty="0" smtClean="0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rPr>
              <a:t/>
            </a:r>
            <a:br>
              <a:rPr lang="en-US" sz="2400" dirty="0" smtClean="0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rPr>
            </a:br>
            <a:r>
              <a:rPr lang="en-US" sz="2400" dirty="0" smtClean="0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rPr>
              <a:t>~ </a:t>
            </a:r>
            <a:r>
              <a:rPr lang="en-US" sz="2400" dirty="0" smtClean="0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rPr>
              <a:t>Burnham &amp; Anderson</a:t>
            </a:r>
          </a:p>
        </p:txBody>
      </p:sp>
      <p:pic>
        <p:nvPicPr>
          <p:cNvPr id="7" name="Picture 2" descr="https://pbs.twimg.com/media/A6nonoKCAAAasai.png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66032" y="1312431"/>
            <a:ext cx="4059936" cy="373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266583" y="6369055"/>
            <a:ext cx="48431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Lato Light" charset="0"/>
                <a:ea typeface="Lato Light" charset="0"/>
                <a:cs typeface="Lato Light" charset="0"/>
              </a:rPr>
              <a:t>https://</a:t>
            </a:r>
            <a:r>
              <a:rPr lang="en-US" sz="1400" dirty="0" err="1">
                <a:latin typeface="Lato Light" charset="0"/>
                <a:ea typeface="Lato Light" charset="0"/>
                <a:cs typeface="Lato Light" charset="0"/>
              </a:rPr>
              <a:t>twitter.com</a:t>
            </a:r>
            <a:r>
              <a:rPr lang="en-US" sz="1400" dirty="0">
                <a:latin typeface="Lato Light" charset="0"/>
                <a:ea typeface="Lato Light" charset="0"/>
                <a:cs typeface="Lato Light" charset="0"/>
              </a:rPr>
              <a:t>/</a:t>
            </a:r>
            <a:r>
              <a:rPr lang="en-US" sz="1400" dirty="0" err="1">
                <a:latin typeface="Lato Light" charset="0"/>
                <a:ea typeface="Lato Light" charset="0"/>
                <a:cs typeface="Lato Light" charset="0"/>
              </a:rPr>
              <a:t>chriswejr</a:t>
            </a:r>
            <a:r>
              <a:rPr lang="en-US" sz="1400" dirty="0">
                <a:latin typeface="Lato Light" charset="0"/>
                <a:ea typeface="Lato Light" charset="0"/>
                <a:cs typeface="Lato Light" charset="0"/>
              </a:rPr>
              <a:t>/status/263998457805680641</a:t>
            </a:r>
          </a:p>
        </p:txBody>
      </p:sp>
    </p:spTree>
    <p:extLst>
      <p:ext uri="{BB962C8B-B14F-4D97-AF65-F5344CB8AC3E}">
        <p14:creationId xmlns:p14="http://schemas.microsoft.com/office/powerpoint/2010/main" val="91838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33181" y="438912"/>
            <a:ext cx="105256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384354"/>
                </a:solidFill>
                <a:effectLst/>
                <a:latin typeface="Lato" charset="0"/>
              </a:rPr>
              <a:t>Flavors of (computational) systems biology models</a:t>
            </a:r>
            <a:endParaRPr lang="en-US" sz="3600" dirty="0">
              <a:solidFill>
                <a:srgbClr val="384354"/>
              </a:solidFill>
              <a:effectLst/>
              <a:latin typeface="Lato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0" y="1255711"/>
            <a:ext cx="9017000" cy="52785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0401" y="6369730"/>
            <a:ext cx="3485249" cy="30777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1400" dirty="0" smtClean="0">
                <a:latin typeface="Lato Light" charset="0"/>
                <a:ea typeface="Lato Light" charset="0"/>
                <a:cs typeface="Lato Light" charset="0"/>
              </a:rPr>
              <a:t>Edelman et al., WIRES Sys </a:t>
            </a:r>
            <a:r>
              <a:rPr lang="en-US" sz="1400" dirty="0" err="1" smtClean="0">
                <a:latin typeface="Lato Light" charset="0"/>
                <a:ea typeface="Lato Light" charset="0"/>
                <a:cs typeface="Lato Light" charset="0"/>
              </a:rPr>
              <a:t>Biol</a:t>
            </a:r>
            <a:r>
              <a:rPr lang="en-US" sz="1400" dirty="0" smtClean="0">
                <a:latin typeface="Lato Light" charset="0"/>
                <a:ea typeface="Lato Light" charset="0"/>
                <a:cs typeface="Lato Light" charset="0"/>
              </a:rPr>
              <a:t> &amp; </a:t>
            </a:r>
            <a:r>
              <a:rPr lang="en-US" sz="1400" smtClean="0">
                <a:latin typeface="Lato Light" charset="0"/>
                <a:ea typeface="Lato Light" charset="0"/>
                <a:cs typeface="Lato Light" charset="0"/>
              </a:rPr>
              <a:t>Med 2010</a:t>
            </a:r>
            <a:endParaRPr lang="en-US" sz="1400" dirty="0">
              <a:latin typeface="Lato Light" charset="0"/>
              <a:ea typeface="Lato Light" charset="0"/>
              <a:cs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64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4087" y="4134976"/>
            <a:ext cx="3749488" cy="24879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7885" y="163351"/>
            <a:ext cx="49686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384354"/>
                </a:solidFill>
                <a:latin typeface="Lato" charset="0"/>
              </a:rPr>
              <a:t>Kinetic/dynamic modeling</a:t>
            </a:r>
            <a:endParaRPr lang="en-US" sz="3200" b="1" dirty="0">
              <a:solidFill>
                <a:srgbClr val="384354"/>
              </a:solidFill>
              <a:latin typeface="Lato" charset="0"/>
            </a:endParaRPr>
          </a:p>
        </p:txBody>
      </p:sp>
      <p:pic>
        <p:nvPicPr>
          <p:cNvPr id="5122" name="Picture 2" descr="https://ka-perseus-images.s3.amazonaws.com/c2d6dd0d62494a833c136920cdb5b6a4582a904f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6152" y="925645"/>
            <a:ext cx="5261097" cy="455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Left-Right Arrow 2"/>
          <p:cNvSpPr/>
          <p:nvPr/>
        </p:nvSpPr>
        <p:spPr>
          <a:xfrm rot="19647180">
            <a:off x="5699162" y="4437507"/>
            <a:ext cx="741405" cy="358346"/>
          </a:xfrm>
          <a:prstGeom prst="leftRightArrow">
            <a:avLst/>
          </a:prstGeom>
          <a:solidFill>
            <a:srgbClr val="67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48640" y="1188720"/>
            <a:ext cx="603751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384354"/>
                </a:solidFill>
                <a:effectLst/>
                <a:latin typeface="Lato" charset="0"/>
                <a:ea typeface="Lato" charset="0"/>
                <a:cs typeface="Lato" charset="0"/>
              </a:rPr>
              <a:t>Mathematical modeling of physical &amp; chemical properties</a:t>
            </a:r>
          </a:p>
          <a:p>
            <a:endParaRPr lang="en-US" dirty="0">
              <a:solidFill>
                <a:srgbClr val="384354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384354"/>
                </a:solidFill>
                <a:effectLst/>
                <a:latin typeface="Lato Light" charset="0"/>
                <a:ea typeface="Lato Light" charset="0"/>
                <a:cs typeface="Lato Light" charset="0"/>
              </a:rPr>
              <a:t>Systems of equations (e.g., ODE, PDE) describing reaction rates based on </a:t>
            </a:r>
            <a:r>
              <a:rPr lang="en-US" b="1" dirty="0" smtClean="0">
                <a:solidFill>
                  <a:srgbClr val="384354"/>
                </a:solidFill>
                <a:effectLst/>
                <a:latin typeface="Lato" charset="0"/>
                <a:ea typeface="Lato" charset="0"/>
                <a:cs typeface="Lato" charset="0"/>
              </a:rPr>
              <a:t>conservation laws</a:t>
            </a:r>
            <a:r>
              <a:rPr lang="en-US" dirty="0" smtClean="0">
                <a:solidFill>
                  <a:srgbClr val="384354"/>
                </a:solidFill>
                <a:effectLst/>
                <a:latin typeface="Lato Light" charset="0"/>
                <a:ea typeface="Lato Light" charset="0"/>
                <a:cs typeface="Lato Light" charset="0"/>
              </a:rPr>
              <a:t>, </a:t>
            </a:r>
            <a:r>
              <a:rPr lang="en-US" b="1" dirty="0" smtClean="0">
                <a:solidFill>
                  <a:srgbClr val="384354"/>
                </a:solidFill>
                <a:effectLst/>
                <a:latin typeface="Lato" charset="0"/>
                <a:ea typeface="Lato" charset="0"/>
                <a:cs typeface="Lato" charset="0"/>
              </a:rPr>
              <a:t>regulation patterns</a:t>
            </a:r>
            <a:r>
              <a:rPr lang="en-US" dirty="0" smtClean="0">
                <a:solidFill>
                  <a:srgbClr val="384354"/>
                </a:solidFill>
                <a:effectLst/>
                <a:latin typeface="Lato Light" charset="0"/>
                <a:ea typeface="Lato Light" charset="0"/>
                <a:cs typeface="Lato Light" charset="0"/>
              </a:rPr>
              <a:t>, and (sometimes) probability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rgbClr val="384354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384354"/>
                </a:solidFill>
                <a:effectLst/>
                <a:latin typeface="Lato Light" charset="0"/>
                <a:ea typeface="Lato Light" charset="0"/>
                <a:cs typeface="Lato Light" charset="0"/>
              </a:rPr>
              <a:t>Used to simulate </a:t>
            </a:r>
            <a:r>
              <a:rPr lang="en-US" b="1" dirty="0" smtClean="0">
                <a:solidFill>
                  <a:srgbClr val="384354"/>
                </a:solidFill>
                <a:effectLst/>
                <a:latin typeface="Lato" charset="0"/>
                <a:ea typeface="Lato" charset="0"/>
                <a:cs typeface="Lato" charset="0"/>
              </a:rPr>
              <a:t>continuous</a:t>
            </a:r>
            <a:r>
              <a:rPr lang="en-US" dirty="0" smtClean="0">
                <a:solidFill>
                  <a:srgbClr val="384354"/>
                </a:solidFill>
                <a:effectLst/>
                <a:latin typeface="Lato Light" charset="0"/>
                <a:ea typeface="Lato Light" charset="0"/>
                <a:cs typeface="Lato Light" charset="0"/>
              </a:rPr>
              <a:t> changes in time and space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rgbClr val="384354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rPr>
              <a:t>More intuitive (direct) representation of biomolecular systems — difficult to build, get prohibitive to compute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0401" y="6369730"/>
            <a:ext cx="2641492" cy="30777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1400" dirty="0" smtClean="0">
                <a:latin typeface="Lato Light" charset="0"/>
                <a:ea typeface="Lato Light" charset="0"/>
                <a:cs typeface="Lato Light" charset="0"/>
              </a:rPr>
              <a:t>Luke et al., Dose Response 2010</a:t>
            </a:r>
            <a:endParaRPr lang="en-US" sz="14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10081485" y="3412877"/>
            <a:ext cx="3746347" cy="30777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1400" dirty="0">
                <a:latin typeface="Lato Light" charset="0"/>
                <a:ea typeface="Lato Light" charset="0"/>
                <a:cs typeface="Lato Light" charset="0"/>
              </a:rPr>
              <a:t>https://</a:t>
            </a:r>
            <a:r>
              <a:rPr lang="en-US" sz="1400" dirty="0" err="1">
                <a:latin typeface="Lato Light" charset="0"/>
                <a:ea typeface="Lato Light" charset="0"/>
                <a:cs typeface="Lato Light" charset="0"/>
              </a:rPr>
              <a:t>www.khanacademy.org</a:t>
            </a:r>
            <a:r>
              <a:rPr lang="en-US" sz="1400" dirty="0">
                <a:latin typeface="Lato Light" charset="0"/>
                <a:ea typeface="Lato Light" charset="0"/>
                <a:cs typeface="Lato Light" charset="0"/>
              </a:rPr>
              <a:t>/science/biology</a:t>
            </a:r>
          </a:p>
        </p:txBody>
      </p:sp>
    </p:spTree>
    <p:extLst>
      <p:ext uri="{BB962C8B-B14F-4D97-AF65-F5344CB8AC3E}">
        <p14:creationId xmlns:p14="http://schemas.microsoft.com/office/powerpoint/2010/main" val="22940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07885" y="163351"/>
            <a:ext cx="52347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384354"/>
                </a:solidFill>
                <a:latin typeface="Lato" charset="0"/>
                <a:ea typeface="Lato" charset="0"/>
                <a:cs typeface="Lato" charset="0"/>
              </a:rPr>
              <a:t>Constraint-based </a:t>
            </a:r>
            <a:r>
              <a:rPr lang="en-US" sz="3200" b="1" dirty="0" smtClean="0">
                <a:solidFill>
                  <a:srgbClr val="384354"/>
                </a:solidFill>
                <a:latin typeface="Lato" charset="0"/>
                <a:ea typeface="Lato" charset="0"/>
                <a:cs typeface="Lato" charset="0"/>
              </a:rPr>
              <a:t>modeling</a:t>
            </a:r>
            <a:endParaRPr lang="en-US" sz="3200" b="1" dirty="0">
              <a:solidFill>
                <a:srgbClr val="384354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70431" y="1249208"/>
            <a:ext cx="7315201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b="1" i="1" dirty="0" smtClean="0">
                <a:solidFill>
                  <a:srgbClr val="384354"/>
                </a:solidFill>
                <a:latin typeface="Lato" charset="0"/>
                <a:ea typeface="Lato" charset="0"/>
                <a:cs typeface="Lato" charset="0"/>
              </a:rPr>
              <a:t>“Once </a:t>
            </a:r>
            <a:r>
              <a:rPr lang="en-US" sz="2400" b="1" i="1" dirty="0">
                <a:solidFill>
                  <a:srgbClr val="384354"/>
                </a:solidFill>
                <a:latin typeface="Lato" charset="0"/>
                <a:ea typeface="Lato" charset="0"/>
                <a:cs typeface="Lato" charset="0"/>
              </a:rPr>
              <a:t>you eliminate the impossible, whatever remains, no matter how improbable, must be the </a:t>
            </a:r>
            <a:r>
              <a:rPr lang="en-US" sz="2400" b="1" i="1" dirty="0" smtClean="0">
                <a:solidFill>
                  <a:srgbClr val="384354"/>
                </a:solidFill>
                <a:latin typeface="Lato" charset="0"/>
                <a:ea typeface="Lato" charset="0"/>
                <a:cs typeface="Lato" charset="0"/>
              </a:rPr>
              <a:t>truth”</a:t>
            </a:r>
            <a:r>
              <a:rPr lang="en-US" sz="2400" dirty="0" smtClean="0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br>
              <a:rPr lang="en-US" sz="2400" dirty="0" smtClean="0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rPr>
            </a:br>
            <a:r>
              <a:rPr lang="en-US" sz="2000" dirty="0" smtClean="0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rPr>
              <a:t>~ </a:t>
            </a:r>
            <a:r>
              <a:rPr lang="en-US" sz="2000" dirty="0" smtClean="0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rPr>
              <a:t>Sherlock Holmes (Arthur Conan Doyle)</a:t>
            </a:r>
          </a:p>
        </p:txBody>
      </p:sp>
      <p:pic>
        <p:nvPicPr>
          <p:cNvPr id="6146" name="Picture 2" descr="https://msystems.asm.org/content/msys/3/3/e00209-17/F2.large.jpg?width=800&amp;height=600&amp;carousel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0831" y="4073971"/>
            <a:ext cx="7690338" cy="222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0401" y="6369730"/>
            <a:ext cx="2611612" cy="30777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1400" dirty="0" smtClean="0">
                <a:latin typeface="Lato Light" charset="0"/>
                <a:ea typeface="Lato Light" charset="0"/>
                <a:cs typeface="Lato Light" charset="0"/>
              </a:rPr>
              <a:t>Bauer </a:t>
            </a:r>
            <a:r>
              <a:rPr lang="en-US" sz="1400" dirty="0">
                <a:latin typeface="Lato Light" charset="0"/>
                <a:ea typeface="Lato Light" charset="0"/>
                <a:cs typeface="Lato Light" charset="0"/>
              </a:rPr>
              <a:t>&amp; Thiele, </a:t>
            </a:r>
            <a:r>
              <a:rPr lang="en-US" sz="1400" dirty="0" err="1">
                <a:latin typeface="Lato Light" charset="0"/>
                <a:ea typeface="Lato Light" charset="0"/>
                <a:cs typeface="Lato Light" charset="0"/>
              </a:rPr>
              <a:t>mSystems</a:t>
            </a:r>
            <a:r>
              <a:rPr lang="en-US" sz="1400" dirty="0"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1400" dirty="0" smtClean="0">
                <a:latin typeface="Lato Light" charset="0"/>
                <a:ea typeface="Lato Light" charset="0"/>
                <a:cs typeface="Lato Light" charset="0"/>
              </a:rPr>
              <a:t>2018</a:t>
            </a:r>
            <a:endParaRPr lang="en-US" sz="1400" dirty="0">
              <a:latin typeface="Lato Light" charset="0"/>
              <a:ea typeface="Lato Light" charset="0"/>
              <a:cs typeface="Lato Ligh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87619" y="640080"/>
            <a:ext cx="1994627" cy="22677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10237560" y="1450498"/>
            <a:ext cx="3170217" cy="52322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400" dirty="0" smtClean="0">
                <a:latin typeface="Lato Light" charset="0"/>
                <a:ea typeface="Lato Light" charset="0"/>
                <a:cs typeface="Lato Light" charset="0"/>
              </a:rPr>
              <a:t>https</a:t>
            </a:r>
            <a:r>
              <a:rPr lang="en-US" sz="1400" dirty="0">
                <a:latin typeface="Lato Light" charset="0"/>
                <a:ea typeface="Lato Light" charset="0"/>
                <a:cs typeface="Lato Light" charset="0"/>
              </a:rPr>
              <a:t>://</a:t>
            </a:r>
            <a:r>
              <a:rPr lang="en-US" sz="1400" dirty="0" err="1">
                <a:latin typeface="Lato Light" charset="0"/>
                <a:ea typeface="Lato Light" charset="0"/>
                <a:cs typeface="Lato Light" charset="0"/>
              </a:rPr>
              <a:t>ninesilos.wordpress.com</a:t>
            </a:r>
            <a:r>
              <a:rPr lang="en-US" sz="1400" dirty="0">
                <a:latin typeface="Lato Light" charset="0"/>
                <a:ea typeface="Lato Light" charset="0"/>
                <a:cs typeface="Lato Light" charset="0"/>
              </a:rPr>
              <a:t>/2014/06/20/what-if-</a:t>
            </a:r>
            <a:r>
              <a:rPr lang="en-US" sz="1400" dirty="0" err="1">
                <a:latin typeface="Lato Light" charset="0"/>
                <a:ea typeface="Lato Light" charset="0"/>
                <a:cs typeface="Lato Light" charset="0"/>
              </a:rPr>
              <a:t>sherlock</a:t>
            </a:r>
            <a:r>
              <a:rPr lang="en-US" sz="1400" dirty="0">
                <a:latin typeface="Lato Light" charset="0"/>
                <a:ea typeface="Lato Light" charset="0"/>
                <a:cs typeface="Lato Light" charset="0"/>
              </a:rPr>
              <a:t>-</a:t>
            </a:r>
            <a:r>
              <a:rPr lang="en-US" sz="1400" dirty="0" err="1">
                <a:latin typeface="Lato Light" charset="0"/>
                <a:ea typeface="Lato Light" charset="0"/>
                <a:cs typeface="Lato Light" charset="0"/>
              </a:rPr>
              <a:t>holmes</a:t>
            </a:r>
            <a:r>
              <a:rPr lang="en-US" sz="1400" dirty="0">
                <a:latin typeface="Lato Light" charset="0"/>
                <a:ea typeface="Lato Light" charset="0"/>
                <a:cs typeface="Lato Light" charset="0"/>
              </a:rPr>
              <a:t>-is-real</a:t>
            </a:r>
            <a:r>
              <a:rPr lang="en-US" sz="1400" dirty="0" smtClean="0">
                <a:latin typeface="Lato Light" charset="0"/>
                <a:ea typeface="Lato Light" charset="0"/>
                <a:cs typeface="Lato Light" charset="0"/>
              </a:rPr>
              <a:t>/</a:t>
            </a:r>
            <a:endParaRPr lang="en-US" sz="14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8639" y="2677549"/>
            <a:ext cx="103749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384354"/>
                </a:solidFill>
                <a:effectLst/>
                <a:latin typeface="Lato Light" charset="0"/>
                <a:ea typeface="Lato Light" charset="0"/>
                <a:cs typeface="Lato Light" charset="0"/>
              </a:rPr>
              <a:t>Kinetic rules abstracted to </a:t>
            </a:r>
            <a:r>
              <a:rPr lang="en-US" b="1" dirty="0" smtClean="0">
                <a:solidFill>
                  <a:srgbClr val="384354"/>
                </a:solidFill>
                <a:effectLst/>
                <a:latin typeface="Lato" charset="0"/>
                <a:ea typeface="Lato" charset="0"/>
                <a:cs typeface="Lato" charset="0"/>
              </a:rPr>
              <a:t>stoichiometric</a:t>
            </a:r>
            <a:r>
              <a:rPr lang="en-US" dirty="0" smtClean="0">
                <a:solidFill>
                  <a:srgbClr val="384354"/>
                </a:solidFill>
                <a:effectLst/>
                <a:latin typeface="Lato Light" charset="0"/>
                <a:ea typeface="Lato Light" charset="0"/>
                <a:cs typeface="Lato Light" charset="0"/>
              </a:rPr>
              <a:t> reactions (number of molecules in </a:t>
            </a:r>
            <a:br>
              <a:rPr lang="en-US" dirty="0" smtClean="0">
                <a:solidFill>
                  <a:srgbClr val="384354"/>
                </a:solidFill>
                <a:effectLst/>
                <a:latin typeface="Lato Light" charset="0"/>
                <a:ea typeface="Lato Light" charset="0"/>
                <a:cs typeface="Lato Light" charset="0"/>
              </a:rPr>
            </a:br>
            <a:r>
              <a:rPr lang="en-US" dirty="0" smtClean="0">
                <a:solidFill>
                  <a:srgbClr val="384354"/>
                </a:solidFill>
                <a:effectLst/>
                <a:latin typeface="Lato Light" charset="0"/>
                <a:ea typeface="Lato Light" charset="0"/>
                <a:cs typeface="Lato Light" charset="0"/>
              </a:rPr>
              <a:t>and out); conservation of mass used to solve for reaction </a:t>
            </a:r>
            <a:r>
              <a:rPr lang="en-US" b="1" dirty="0" smtClean="0">
                <a:solidFill>
                  <a:srgbClr val="384354"/>
                </a:solidFill>
                <a:effectLst/>
                <a:latin typeface="Lato" charset="0"/>
                <a:ea typeface="Lato" charset="0"/>
                <a:cs typeface="Lato" charset="0"/>
              </a:rPr>
              <a:t>fluxes</a:t>
            </a:r>
            <a:r>
              <a:rPr lang="en-US" dirty="0" smtClean="0">
                <a:solidFill>
                  <a:srgbClr val="384354"/>
                </a:solidFill>
                <a:effectLst/>
                <a:latin typeface="Lato Light" charset="0"/>
                <a:ea typeface="Lato Light" charset="0"/>
                <a:cs typeface="Lato Light" charset="0"/>
              </a:rPr>
              <a:t> through system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rgbClr val="384354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rPr>
              <a:t>Emphasis on what’s not feasible (invalid reactions, unreachable flux ranges); explore </a:t>
            </a:r>
            <a:r>
              <a:rPr lang="en-US" b="1" dirty="0" smtClean="0">
                <a:solidFill>
                  <a:srgbClr val="384354"/>
                </a:solidFill>
                <a:latin typeface="Lato" charset="0"/>
                <a:ea typeface="Lato" charset="0"/>
                <a:cs typeface="Lato" charset="0"/>
              </a:rPr>
              <a:t>bounded solution space </a:t>
            </a:r>
            <a:r>
              <a:rPr lang="en-US" dirty="0" smtClean="0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rPr>
              <a:t>and simulate effect of perturbations within it</a:t>
            </a:r>
          </a:p>
        </p:txBody>
      </p:sp>
    </p:spTree>
    <p:extLst>
      <p:ext uri="{BB962C8B-B14F-4D97-AF65-F5344CB8AC3E}">
        <p14:creationId xmlns:p14="http://schemas.microsoft.com/office/powerpoint/2010/main" val="199228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07885" y="163351"/>
            <a:ext cx="36503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384354"/>
                </a:solidFill>
                <a:effectLst/>
                <a:latin typeface="Lato" charset="0"/>
              </a:rPr>
              <a:t>Network inference</a:t>
            </a:r>
            <a:endParaRPr lang="en-US" sz="3200" dirty="0">
              <a:solidFill>
                <a:srgbClr val="384354"/>
              </a:solidFill>
              <a:effectLst/>
              <a:latin typeface="Lato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48640" y="1188720"/>
            <a:ext cx="721203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384354"/>
                </a:solidFill>
                <a:effectLst/>
                <a:latin typeface="Lato" charset="0"/>
                <a:ea typeface="Lato" charset="0"/>
                <a:cs typeface="Lato" charset="0"/>
              </a:rPr>
              <a:t>Learning networks &amp; network activity from data</a:t>
            </a:r>
          </a:p>
          <a:p>
            <a:endParaRPr lang="en-US" dirty="0">
              <a:solidFill>
                <a:srgbClr val="384354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384354"/>
                </a:solidFill>
                <a:effectLst/>
                <a:latin typeface="Lato Light" charset="0"/>
                <a:ea typeface="Lato Light" charset="0"/>
                <a:cs typeface="Lato Light" charset="0"/>
              </a:rPr>
              <a:t>Relationships </a:t>
            </a:r>
            <a:r>
              <a:rPr lang="en-US" b="1" dirty="0" smtClean="0">
                <a:solidFill>
                  <a:srgbClr val="384354"/>
                </a:solidFill>
                <a:effectLst/>
                <a:latin typeface="Lato" charset="0"/>
                <a:ea typeface="Lato" charset="0"/>
                <a:cs typeface="Lato" charset="0"/>
              </a:rPr>
              <a:t>inferred</a:t>
            </a:r>
            <a:r>
              <a:rPr lang="en-US" dirty="0" smtClean="0">
                <a:solidFill>
                  <a:srgbClr val="384354"/>
                </a:solidFill>
                <a:effectLst/>
                <a:latin typeface="Lato Light" charset="0"/>
                <a:ea typeface="Lato Light" charset="0"/>
                <a:cs typeface="Lato Light" charset="0"/>
              </a:rPr>
              <a:t> from data or depicted in simplified (not strictly stoichiometric) ways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rgbClr val="384354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rPr>
              <a:t>Relationships between molecules, cells, etc. defined as </a:t>
            </a:r>
            <a:r>
              <a:rPr lang="en-US" b="1" dirty="0" smtClean="0">
                <a:solidFill>
                  <a:srgbClr val="384354"/>
                </a:solidFill>
                <a:latin typeface="Lato" charset="0"/>
                <a:ea typeface="Lato" charset="0"/>
                <a:cs typeface="Lato" charset="0"/>
              </a:rPr>
              <a:t>binary events </a:t>
            </a:r>
            <a:r>
              <a:rPr lang="en-US" dirty="0" smtClean="0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rPr>
              <a:t>(binding), </a:t>
            </a:r>
            <a:r>
              <a:rPr lang="en-US" b="1" dirty="0" smtClean="0">
                <a:solidFill>
                  <a:srgbClr val="384354"/>
                </a:solidFill>
                <a:latin typeface="Lato" charset="0"/>
                <a:ea typeface="Lato" charset="0"/>
                <a:cs typeface="Lato" charset="0"/>
              </a:rPr>
              <a:t>association</a:t>
            </a:r>
            <a:r>
              <a:rPr lang="en-US" dirty="0" smtClean="0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rPr>
              <a:t> (correlation, mutual information), </a:t>
            </a:r>
            <a:r>
              <a:rPr lang="en-US" b="1" dirty="0" smtClean="0">
                <a:solidFill>
                  <a:srgbClr val="384354"/>
                </a:solidFill>
                <a:latin typeface="Lato" charset="0"/>
                <a:ea typeface="Lato" charset="0"/>
                <a:cs typeface="Lato" charset="0"/>
              </a:rPr>
              <a:t>influence</a:t>
            </a:r>
            <a:r>
              <a:rPr lang="en-US" dirty="0" smtClean="0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rPr>
              <a:t> (activation/inhibition) — or other forms, depending on the question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rgbClr val="384354"/>
              </a:solidFill>
              <a:effectLst/>
              <a:latin typeface="Lato Light" charset="0"/>
              <a:ea typeface="Lato Light" charset="0"/>
              <a:cs typeface="Lato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384354"/>
                </a:solidFill>
                <a:effectLst/>
                <a:latin typeface="Lato Light" charset="0"/>
                <a:ea typeface="Lato Light" charset="0"/>
                <a:cs typeface="Lato Light" charset="0"/>
              </a:rPr>
              <a:t>Often at least some biological knowledge (e.g., TF binding motifs) used to </a:t>
            </a:r>
            <a:r>
              <a:rPr lang="en-US" b="1" dirty="0" smtClean="0">
                <a:solidFill>
                  <a:srgbClr val="384354"/>
                </a:solidFill>
                <a:effectLst/>
                <a:latin typeface="Lato" charset="0"/>
                <a:ea typeface="Lato" charset="0"/>
                <a:cs typeface="Lato" charset="0"/>
              </a:rPr>
              <a:t>constrain</a:t>
            </a:r>
            <a:r>
              <a:rPr lang="en-US" dirty="0" smtClean="0">
                <a:solidFill>
                  <a:srgbClr val="384354"/>
                </a:solidFill>
                <a:effectLst/>
                <a:latin typeface="Lato Light" charset="0"/>
                <a:ea typeface="Lato Light" charset="0"/>
                <a:cs typeface="Lato Light" charset="0"/>
              </a:rPr>
              <a:t> statistical inference</a:t>
            </a:r>
            <a:endParaRPr lang="en-US" dirty="0" smtClean="0">
              <a:solidFill>
                <a:srgbClr val="384354"/>
              </a:solidFill>
              <a:effectLst/>
              <a:latin typeface="Lato Light" charset="0"/>
              <a:ea typeface="Lato Light" charset="0"/>
              <a:cs typeface="Lato 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1649" y="571500"/>
            <a:ext cx="3238500" cy="5905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69669" y="6378833"/>
            <a:ext cx="46748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Lato Light" charset="0"/>
                <a:ea typeface="Lato Light" charset="0"/>
                <a:cs typeface="Lato Light" charset="0"/>
              </a:rPr>
              <a:t>https://</a:t>
            </a:r>
            <a:r>
              <a:rPr lang="en-US" sz="1400" dirty="0" err="1">
                <a:latin typeface="Lato Light" charset="0"/>
                <a:ea typeface="Lato Light" charset="0"/>
                <a:cs typeface="Lato Light" charset="0"/>
              </a:rPr>
              <a:t>systemsbiology.org</a:t>
            </a:r>
            <a:r>
              <a:rPr lang="en-US" sz="1400" dirty="0">
                <a:latin typeface="Lato Light" charset="0"/>
                <a:ea typeface="Lato Light" charset="0"/>
                <a:cs typeface="Lato Light" charset="0"/>
              </a:rPr>
              <a:t>/about/what-is-systems-biology/</a:t>
            </a:r>
          </a:p>
        </p:txBody>
      </p:sp>
    </p:spTree>
    <p:extLst>
      <p:ext uri="{BB962C8B-B14F-4D97-AF65-F5344CB8AC3E}">
        <p14:creationId xmlns:p14="http://schemas.microsoft.com/office/powerpoint/2010/main" val="99252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07885" y="163351"/>
            <a:ext cx="43091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384354"/>
                </a:solidFill>
                <a:effectLst/>
                <a:latin typeface="Lato" charset="0"/>
              </a:rPr>
              <a:t>Agent-based modeling</a:t>
            </a:r>
            <a:endParaRPr lang="en-US" sz="3200" dirty="0">
              <a:solidFill>
                <a:srgbClr val="384354"/>
              </a:solidFill>
              <a:effectLst/>
              <a:latin typeface="Lato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48640" y="1188720"/>
            <a:ext cx="663030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384354"/>
                </a:solidFill>
                <a:effectLst/>
                <a:latin typeface="Lato" charset="0"/>
              </a:rPr>
              <a:t>Emergent phenomena from interacting agents </a:t>
            </a:r>
            <a:endParaRPr lang="en-US" b="1" dirty="0" smtClean="0">
              <a:solidFill>
                <a:srgbClr val="384354"/>
              </a:solidFill>
              <a:effectLst/>
              <a:latin typeface="Lato" charset="0"/>
            </a:endParaRPr>
          </a:p>
          <a:p>
            <a:endParaRPr lang="en-US" b="1" dirty="0">
              <a:solidFill>
                <a:srgbClr val="384354"/>
              </a:solidFill>
              <a:latin typeface="Lato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b="1" dirty="0" smtClean="0">
                <a:solidFill>
                  <a:srgbClr val="384354"/>
                </a:solidFill>
                <a:latin typeface="Lato" charset="0"/>
                <a:ea typeface="Lato" charset="0"/>
                <a:cs typeface="Lato" charset="0"/>
              </a:rPr>
              <a:t>Agents: </a:t>
            </a:r>
            <a:r>
              <a:rPr lang="en-US" dirty="0" smtClean="0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rPr>
              <a:t>units with defined rules governing their behavior or response — can interact with other agents or environment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rgbClr val="384354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rPr>
              <a:t>Systems simulated in </a:t>
            </a:r>
            <a:r>
              <a:rPr lang="en-US" b="1" dirty="0" smtClean="0">
                <a:solidFill>
                  <a:srgbClr val="384354"/>
                </a:solidFill>
                <a:latin typeface="Lato" charset="0"/>
                <a:ea typeface="Lato" charset="0"/>
                <a:cs typeface="Lato" charset="0"/>
              </a:rPr>
              <a:t>discrete</a:t>
            </a:r>
            <a:r>
              <a:rPr lang="en-US" dirty="0" smtClean="0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rPr>
              <a:t> time and space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rgbClr val="384354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rPr>
              <a:t>Global behaviors or patterns arise through “self-organization” — often could not have been characterized based on knowledge of individual agents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rgbClr val="384354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rPr>
              <a:t>Powerful tool for modeling </a:t>
            </a:r>
            <a:r>
              <a:rPr lang="en-US" b="1" dirty="0" smtClean="0">
                <a:solidFill>
                  <a:srgbClr val="384354"/>
                </a:solidFill>
                <a:latin typeface="Lato" charset="0"/>
                <a:ea typeface="Lato" charset="0"/>
                <a:cs typeface="Lato" charset="0"/>
              </a:rPr>
              <a:t>communities</a:t>
            </a:r>
            <a:r>
              <a:rPr lang="en-US" dirty="0" smtClean="0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rPr>
              <a:t> of molecules or cells</a:t>
            </a:r>
            <a:endParaRPr lang="en-US" dirty="0" smtClean="0">
              <a:solidFill>
                <a:srgbClr val="384354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574034" y="5299671"/>
            <a:ext cx="42768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smtClean="0">
                <a:latin typeface="Lato Light" charset="0"/>
                <a:ea typeface="Lato Light" charset="0"/>
                <a:cs typeface="Lato Light" charset="0"/>
                <a:hlinkClick r:id="rId3"/>
              </a:rPr>
              <a:t>http</a:t>
            </a:r>
            <a:r>
              <a:rPr lang="en-US" sz="1400" dirty="0">
                <a:latin typeface="Lato Light" charset="0"/>
                <a:ea typeface="Lato Light" charset="0"/>
                <a:cs typeface="Lato Light" charset="0"/>
                <a:hlinkClick r:id="rId3"/>
              </a:rPr>
              <a:t>://</a:t>
            </a:r>
            <a:r>
              <a:rPr lang="en-US" sz="1400" dirty="0" smtClean="0">
                <a:latin typeface="Lato Light" charset="0"/>
                <a:ea typeface="Lato Light" charset="0"/>
                <a:cs typeface="Lato Light" charset="0"/>
                <a:hlinkClick r:id="rId3"/>
              </a:rPr>
              <a:t>ccl.northwestern.edu/netlogo/models/Tumor</a:t>
            </a:r>
            <a:endParaRPr lang="en-US" sz="1400" dirty="0">
              <a:latin typeface="Lato Light" charset="0"/>
              <a:ea typeface="Lato Light" charset="0"/>
              <a:cs typeface="Lato Ligh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5808" y="1189189"/>
            <a:ext cx="4062350" cy="41104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565808" y="895645"/>
            <a:ext cx="30552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 err="1">
                <a:solidFill>
                  <a:srgbClr val="384354"/>
                </a:solidFill>
                <a:latin typeface="Lato" charset="0"/>
                <a:ea typeface="Lato" charset="0"/>
                <a:cs typeface="Lato" charset="0"/>
              </a:rPr>
              <a:t>NetLogo</a:t>
            </a:r>
            <a:r>
              <a:rPr lang="en-US" sz="1600" b="1" i="1" dirty="0">
                <a:solidFill>
                  <a:srgbClr val="384354"/>
                </a:solidFill>
                <a:latin typeface="Lato" charset="0"/>
                <a:ea typeface="Lato" charset="0"/>
                <a:cs typeface="Lato" charset="0"/>
              </a:rPr>
              <a:t> Tumor </a:t>
            </a:r>
            <a:r>
              <a:rPr lang="en-US" sz="1600" b="1" i="1" dirty="0" smtClean="0">
                <a:solidFill>
                  <a:srgbClr val="384354"/>
                </a:solidFill>
                <a:latin typeface="Lato" charset="0"/>
                <a:ea typeface="Lato" charset="0"/>
                <a:cs typeface="Lato" charset="0"/>
              </a:rPr>
              <a:t>model</a:t>
            </a:r>
            <a:endParaRPr lang="en-US" sz="1600" b="1" i="1" dirty="0">
              <a:solidFill>
                <a:srgbClr val="384354"/>
              </a:solidFill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99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07885" y="163351"/>
            <a:ext cx="79448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384354"/>
                </a:solidFill>
                <a:effectLst/>
                <a:latin typeface="Lato" charset="0"/>
              </a:rPr>
              <a:t>Multivariate statistical &amp; machine learning</a:t>
            </a:r>
            <a:endParaRPr lang="en-US" sz="3200" dirty="0">
              <a:solidFill>
                <a:srgbClr val="384354"/>
              </a:solidFill>
              <a:effectLst/>
              <a:latin typeface="Lato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8640" y="1188720"/>
            <a:ext cx="1086900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384354"/>
                </a:solidFill>
                <a:effectLst/>
                <a:latin typeface="Lato" charset="0"/>
              </a:rPr>
              <a:t>Modeling combinatorial patterns and interactions</a:t>
            </a:r>
            <a:endParaRPr lang="en-US" b="1" dirty="0" smtClean="0">
              <a:solidFill>
                <a:srgbClr val="384354"/>
              </a:solidFill>
              <a:effectLst/>
              <a:latin typeface="Lato" charset="0"/>
            </a:endParaRPr>
          </a:p>
          <a:p>
            <a:endParaRPr lang="en-US" b="1" dirty="0">
              <a:solidFill>
                <a:srgbClr val="384354"/>
              </a:solidFill>
              <a:latin typeface="Lato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rPr>
              <a:t>Rather than model the association between phenotypes and single variables (genes), use </a:t>
            </a:r>
            <a:r>
              <a:rPr lang="en-US" b="1" dirty="0" smtClean="0">
                <a:solidFill>
                  <a:srgbClr val="384354"/>
                </a:solidFill>
                <a:latin typeface="Lato" charset="0"/>
                <a:ea typeface="Lato" charset="0"/>
                <a:cs typeface="Lato" charset="0"/>
              </a:rPr>
              <a:t>weighted combination of molecular features</a:t>
            </a:r>
            <a:endParaRPr lang="en-US" b="1" dirty="0">
              <a:solidFill>
                <a:srgbClr val="384354"/>
              </a:solidFill>
              <a:latin typeface="Lato" charset="0"/>
              <a:ea typeface="Lato" charset="0"/>
              <a:cs typeface="Lato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solidFill>
                <a:srgbClr val="384354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rPr>
              <a:t>Statistical models tend to emphasize interpretation, while machine learning models emphasize predictive performance</a:t>
            </a:r>
            <a:endParaRPr lang="en-US" dirty="0">
              <a:solidFill>
                <a:srgbClr val="384354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solidFill>
                <a:srgbClr val="384354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rPr>
              <a:t>Both can be informed by known biology, or examined </a:t>
            </a:r>
            <a:r>
              <a:rPr lang="en-US" b="1" dirty="0" smtClean="0">
                <a:solidFill>
                  <a:srgbClr val="384354"/>
                </a:solidFill>
                <a:latin typeface="Lato" charset="0"/>
                <a:ea typeface="Lato" charset="0"/>
                <a:cs typeface="Lato" charset="0"/>
              </a:rPr>
              <a:t>in functional contexts </a:t>
            </a:r>
            <a:r>
              <a:rPr lang="en-US" dirty="0" smtClean="0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rPr>
              <a:t>(e.g., pathways) after the fact</a:t>
            </a:r>
            <a:endParaRPr lang="en-US" dirty="0">
              <a:solidFill>
                <a:srgbClr val="384354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endParaRPr lang="en-US" dirty="0">
              <a:solidFill>
                <a:srgbClr val="384354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7016115" y="4046433"/>
            <a:ext cx="1136574" cy="2431613"/>
            <a:chOff x="5449093" y="3602554"/>
            <a:chExt cx="990600" cy="2119313"/>
          </a:xfrm>
        </p:grpSpPr>
        <p:cxnSp>
          <p:nvCxnSpPr>
            <p:cNvPr id="8" name="Straight Connector 7"/>
            <p:cNvCxnSpPr/>
            <p:nvPr/>
          </p:nvCxnSpPr>
          <p:spPr bwMode="auto">
            <a:xfrm rot="16200000" flipV="1">
              <a:off x="5766594" y="4443929"/>
              <a:ext cx="290512" cy="3000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auto">
            <a:xfrm rot="5400000" flipH="1" flipV="1">
              <a:off x="5865813" y="4293910"/>
              <a:ext cx="715962" cy="666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auto">
            <a:xfrm rot="5400000" flipH="1" flipV="1">
              <a:off x="5807075" y="3870048"/>
              <a:ext cx="274637" cy="3651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auto">
            <a:xfrm rot="5400000" flipH="1" flipV="1">
              <a:off x="5918199" y="5136873"/>
              <a:ext cx="358775" cy="1857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Up Arrow 11"/>
            <p:cNvSpPr/>
            <p:nvPr/>
          </p:nvSpPr>
          <p:spPr bwMode="auto">
            <a:xfrm>
              <a:off x="5495071" y="3808929"/>
              <a:ext cx="304800" cy="381000"/>
            </a:xfrm>
            <a:prstGeom prst="upArrow">
              <a:avLst/>
            </a:prstGeom>
            <a:gradFill flip="none" rotWithShape="1">
              <a:gsLst>
                <a:gs pos="0">
                  <a:schemeClr val="bg1"/>
                </a:gs>
                <a:gs pos="85000">
                  <a:srgbClr val="C00000"/>
                </a:gs>
              </a:gsLst>
              <a:lin ang="162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384354"/>
                </a:solidFill>
                <a:latin typeface="Arial" pitchFamily="34" charset="0"/>
              </a:endParaRPr>
            </a:p>
          </p:txBody>
        </p:sp>
        <p:sp>
          <p:nvSpPr>
            <p:cNvPr id="13" name="Up Arrow 12"/>
            <p:cNvSpPr/>
            <p:nvPr/>
          </p:nvSpPr>
          <p:spPr bwMode="auto">
            <a:xfrm flipV="1">
              <a:off x="6058435" y="5036067"/>
              <a:ext cx="304800" cy="457200"/>
            </a:xfrm>
            <a:prstGeom prst="upArrow">
              <a:avLst/>
            </a:prstGeom>
            <a:gradFill>
              <a:gsLst>
                <a:gs pos="0">
                  <a:schemeClr val="bg1"/>
                </a:gs>
                <a:gs pos="85000">
                  <a:schemeClr val="tx2"/>
                </a:gs>
              </a:gsLst>
              <a:lin ang="162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384354"/>
                </a:solidFill>
                <a:latin typeface="Arial" pitchFamily="34" charset="0"/>
              </a:endParaRPr>
            </a:p>
          </p:txBody>
        </p:sp>
        <p:sp>
          <p:nvSpPr>
            <p:cNvPr id="14" name="Up Arrow 13"/>
            <p:cNvSpPr/>
            <p:nvPr/>
          </p:nvSpPr>
          <p:spPr bwMode="auto">
            <a:xfrm>
              <a:off x="5715793" y="5008708"/>
              <a:ext cx="304800" cy="381000"/>
            </a:xfrm>
            <a:prstGeom prst="upArrow">
              <a:avLst/>
            </a:prstGeom>
            <a:gradFill flip="none" rotWithShape="1">
              <a:gsLst>
                <a:gs pos="0">
                  <a:schemeClr val="bg1"/>
                </a:gs>
                <a:gs pos="85000">
                  <a:srgbClr val="C00000"/>
                </a:gs>
              </a:gsLst>
              <a:lin ang="162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384354"/>
                </a:solidFill>
                <a:latin typeface="Arial" pitchFamily="34" charset="0"/>
              </a:endParaRPr>
            </a:p>
          </p:txBody>
        </p:sp>
        <p:sp>
          <p:nvSpPr>
            <p:cNvPr id="15" name="Up Arrow 14"/>
            <p:cNvSpPr/>
            <p:nvPr/>
          </p:nvSpPr>
          <p:spPr bwMode="auto">
            <a:xfrm flipV="1">
              <a:off x="6113084" y="3952981"/>
              <a:ext cx="304800" cy="301752"/>
            </a:xfrm>
            <a:prstGeom prst="upArrow">
              <a:avLst/>
            </a:prstGeom>
            <a:gradFill>
              <a:gsLst>
                <a:gs pos="0">
                  <a:schemeClr val="bg1"/>
                </a:gs>
                <a:gs pos="85000">
                  <a:schemeClr val="tx2"/>
                </a:gs>
              </a:gsLst>
              <a:lin ang="162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384354"/>
                </a:solidFill>
                <a:latin typeface="Arial" pitchFamily="34" charset="0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5692933" y="5355942"/>
              <a:ext cx="365760" cy="365925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50000">
                  <a:schemeClr val="accent3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1600" i="1">
                  <a:solidFill>
                    <a:srgbClr val="384354"/>
                  </a:solidFill>
                  <a:latin typeface="Arial" pitchFamily="34" charset="0"/>
                  <a:cs typeface="Arial" pitchFamily="34" charset="0"/>
                </a:rPr>
                <a:t>g</a:t>
              </a:r>
              <a:r>
                <a:rPr lang="en-US" sz="1600" baseline="-25000">
                  <a:solidFill>
                    <a:srgbClr val="384354"/>
                  </a:solidFill>
                  <a:latin typeface="Arial" pitchFamily="34" charset="0"/>
                  <a:cs typeface="Arial" pitchFamily="34" charset="0"/>
                </a:rPr>
                <a:t>4</a:t>
              </a: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6008348" y="4685081"/>
              <a:ext cx="365760" cy="365925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50000">
                  <a:schemeClr val="accent3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1600" i="1" dirty="0">
                  <a:solidFill>
                    <a:srgbClr val="384354"/>
                  </a:solidFill>
                  <a:latin typeface="Arial" pitchFamily="34" charset="0"/>
                  <a:cs typeface="Arial" pitchFamily="34" charset="0"/>
                </a:rPr>
                <a:t>g</a:t>
              </a:r>
              <a:r>
                <a:rPr lang="en-US" sz="1600" baseline="-25000" dirty="0">
                  <a:solidFill>
                    <a:srgbClr val="384354"/>
                  </a:solidFill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5449093" y="4136194"/>
              <a:ext cx="365760" cy="365925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50000">
                  <a:schemeClr val="accent3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1600" i="1" dirty="0">
                  <a:solidFill>
                    <a:srgbClr val="384354"/>
                  </a:solidFill>
                  <a:latin typeface="Arial" pitchFamily="34" charset="0"/>
                  <a:cs typeface="Arial" pitchFamily="34" charset="0"/>
                </a:rPr>
                <a:t>g</a:t>
              </a:r>
              <a:r>
                <a:rPr lang="en-US" sz="1600" baseline="-25000" dirty="0">
                  <a:solidFill>
                    <a:srgbClr val="384354"/>
                  </a:solidFill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6073933" y="3602554"/>
              <a:ext cx="365760" cy="365925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50000">
                  <a:schemeClr val="accent3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1600" i="1">
                  <a:solidFill>
                    <a:srgbClr val="384354"/>
                  </a:solidFill>
                  <a:latin typeface="Arial" pitchFamily="34" charset="0"/>
                  <a:cs typeface="Arial" pitchFamily="34" charset="0"/>
                </a:rPr>
                <a:t>g</a:t>
              </a:r>
              <a:r>
                <a:rPr lang="en-US" sz="1600" baseline="-25000">
                  <a:solidFill>
                    <a:srgbClr val="384354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415987" y="5010912"/>
            <a:ext cx="943474" cy="727353"/>
            <a:chOff x="3246378" y="2507210"/>
            <a:chExt cx="899160" cy="693190"/>
          </a:xfrm>
        </p:grpSpPr>
        <p:sp>
          <p:nvSpPr>
            <p:cNvPr id="21" name="Up Arrow 20"/>
            <p:cNvSpPr/>
            <p:nvPr/>
          </p:nvSpPr>
          <p:spPr bwMode="auto">
            <a:xfrm>
              <a:off x="3292356" y="2507210"/>
              <a:ext cx="304800" cy="381000"/>
            </a:xfrm>
            <a:prstGeom prst="upArrow">
              <a:avLst/>
            </a:prstGeom>
            <a:gradFill flip="none" rotWithShape="1">
              <a:gsLst>
                <a:gs pos="0">
                  <a:schemeClr val="bg1"/>
                </a:gs>
                <a:gs pos="85000">
                  <a:srgbClr val="C00000"/>
                </a:gs>
              </a:gsLst>
              <a:lin ang="162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384354"/>
                </a:solidFill>
                <a:latin typeface="Arial" pitchFamily="34" charset="0"/>
              </a:endParaRPr>
            </a:p>
          </p:txBody>
        </p:sp>
        <p:sp>
          <p:nvSpPr>
            <p:cNvPr id="22" name="Up Arrow 21"/>
            <p:cNvSpPr/>
            <p:nvPr/>
          </p:nvSpPr>
          <p:spPr bwMode="auto">
            <a:xfrm flipV="1">
              <a:off x="3818929" y="2865027"/>
              <a:ext cx="304800" cy="301752"/>
            </a:xfrm>
            <a:prstGeom prst="upArrow">
              <a:avLst/>
            </a:prstGeom>
            <a:gradFill>
              <a:gsLst>
                <a:gs pos="0">
                  <a:schemeClr val="bg1"/>
                </a:gs>
                <a:gs pos="85000">
                  <a:schemeClr val="tx2"/>
                </a:gs>
              </a:gsLst>
              <a:lin ang="162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srgbClr val="384354"/>
                </a:solidFill>
                <a:latin typeface="Arial" pitchFamily="34" charset="0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>
              <a:off x="3246378" y="2834475"/>
              <a:ext cx="365760" cy="365925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50000">
                  <a:schemeClr val="accent3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1600" i="1" dirty="0" smtClean="0">
                  <a:solidFill>
                    <a:srgbClr val="384354"/>
                  </a:solidFill>
                  <a:latin typeface="Arial" pitchFamily="34" charset="0"/>
                  <a:cs typeface="Arial" pitchFamily="34" charset="0"/>
                </a:rPr>
                <a:t>g</a:t>
              </a:r>
              <a:r>
                <a:rPr lang="en-US" sz="1600" baseline="-25000" dirty="0" smtClean="0">
                  <a:solidFill>
                    <a:srgbClr val="384354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600" baseline="-25000" dirty="0">
                <a:solidFill>
                  <a:srgbClr val="384354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>
              <a:off x="3779778" y="2514600"/>
              <a:ext cx="365760" cy="365925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50000">
                  <a:schemeClr val="accent3">
                    <a:lumMod val="40000"/>
                    <a:lumOff val="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sz="1600" i="1" dirty="0" smtClean="0">
                  <a:solidFill>
                    <a:srgbClr val="384354"/>
                  </a:solidFill>
                  <a:latin typeface="Arial" pitchFamily="34" charset="0"/>
                  <a:cs typeface="Arial" pitchFamily="34" charset="0"/>
                </a:rPr>
                <a:t>g</a:t>
              </a:r>
              <a:r>
                <a:rPr lang="en-US" sz="1600" baseline="-25000" dirty="0" smtClean="0">
                  <a:solidFill>
                    <a:srgbClr val="384354"/>
                  </a:solidFill>
                  <a:latin typeface="Arial" pitchFamily="34" charset="0"/>
                  <a:cs typeface="Arial" pitchFamily="34" charset="0"/>
                </a:rPr>
                <a:t>2</a:t>
              </a:r>
              <a:endParaRPr lang="en-US" sz="1600" baseline="-25000" dirty="0">
                <a:solidFill>
                  <a:srgbClr val="384354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5" name="Left-Right Arrow 24"/>
          <p:cNvSpPr/>
          <p:nvPr/>
        </p:nvSpPr>
        <p:spPr>
          <a:xfrm>
            <a:off x="5817085" y="5231516"/>
            <a:ext cx="741405" cy="358346"/>
          </a:xfrm>
          <a:prstGeom prst="leftRightArrow">
            <a:avLst/>
          </a:prstGeom>
          <a:solidFill>
            <a:srgbClr val="67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0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44003" y="5637051"/>
            <a:ext cx="95040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384354"/>
                </a:solidFill>
                <a:effectLst/>
                <a:latin typeface="Lato" charset="0"/>
              </a:rPr>
              <a:t>From integrative models to model integration</a:t>
            </a:r>
            <a:endParaRPr lang="en-US" sz="3600" dirty="0">
              <a:solidFill>
                <a:srgbClr val="384354"/>
              </a:solidFill>
              <a:effectLst/>
              <a:latin typeface="Lato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925" y="689646"/>
            <a:ext cx="6026150" cy="451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7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07885" y="163351"/>
            <a:ext cx="64588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384354"/>
                </a:solidFill>
                <a:latin typeface="Lato" charset="0"/>
              </a:rPr>
              <a:t>Statistical and mechanistic models</a:t>
            </a:r>
            <a:endParaRPr lang="en-US" sz="3200" dirty="0">
              <a:solidFill>
                <a:srgbClr val="384354"/>
              </a:solidFill>
              <a:latin typeface="Lato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641925" y="857854"/>
            <a:ext cx="8908151" cy="5489461"/>
            <a:chOff x="481923" y="1295400"/>
            <a:chExt cx="8052477" cy="4962170"/>
          </a:xfrm>
        </p:grpSpPr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3" cstate="screen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4570" y="2371370"/>
              <a:ext cx="2819830" cy="231194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1197" y="1295400"/>
              <a:ext cx="2662212" cy="1161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Picture 5"/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3167" t="2134" r="9743" b="29240"/>
            <a:stretch/>
          </p:blipFill>
          <p:spPr bwMode="auto">
            <a:xfrm>
              <a:off x="881331" y="2311844"/>
              <a:ext cx="2096296" cy="3029166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" name="Picture 10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92937"/>
            <a:stretch>
              <a:fillRect/>
            </a:stretch>
          </p:blipFill>
          <p:spPr bwMode="auto">
            <a:xfrm rot="16200000">
              <a:off x="2650546" y="2624277"/>
              <a:ext cx="1152144" cy="31182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/>
            <p:cNvSpPr txBox="1"/>
            <p:nvPr/>
          </p:nvSpPr>
          <p:spPr>
            <a:xfrm>
              <a:off x="1333346" y="1542554"/>
              <a:ext cx="979832" cy="278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384354"/>
                  </a:solidFill>
                  <a:latin typeface="Lato" charset="0"/>
                  <a:ea typeface="Lato" charset="0"/>
                  <a:cs typeface="Lato" charset="0"/>
                </a:rPr>
                <a:t>Normal cell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290163" y="1542554"/>
              <a:ext cx="904541" cy="278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384354"/>
                  </a:solidFill>
                  <a:latin typeface="Lato" charset="0"/>
                  <a:ea typeface="Lato" charset="0"/>
                  <a:cs typeface="Lato" charset="0"/>
                </a:rPr>
                <a:t>Tumor cell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rot="5400000">
              <a:off x="812329" y="2085055"/>
              <a:ext cx="274320" cy="38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5400000">
              <a:off x="2750857" y="2092370"/>
              <a:ext cx="274320" cy="38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>
              <a:off x="528865" y="3612103"/>
              <a:ext cx="2743199" cy="38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 rot="5400000">
              <a:off x="892769" y="3436890"/>
              <a:ext cx="2029968" cy="2764821"/>
            </a:xfrm>
            <a:prstGeom prst="rect">
              <a:avLst/>
            </a:prstGeom>
            <a:gradFill flip="none" rotWithShape="1">
              <a:gsLst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endParaRPr>
            </a:p>
          </p:txBody>
        </p:sp>
        <p:pic>
          <p:nvPicPr>
            <p:cNvPr id="18" name="Picture 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2846" y="1463215"/>
              <a:ext cx="444500" cy="4762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724" y="1456809"/>
              <a:ext cx="420687" cy="42068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20" name="Straight Arrow Connector 19"/>
            <p:cNvCxnSpPr/>
            <p:nvPr/>
          </p:nvCxnSpPr>
          <p:spPr>
            <a:xfrm rot="5400000">
              <a:off x="7035334" y="2235695"/>
              <a:ext cx="274320" cy="38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 descr="wholenetwork_plus_subnet_wbg6.png"/>
            <p:cNvPicPr>
              <a:picLocks noChangeAspect="1"/>
            </p:cNvPicPr>
            <p:nvPr/>
          </p:nvPicPr>
          <p:blipFill>
            <a:blip r:embed="rId8" cstate="screen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2209800" y="4462685"/>
              <a:ext cx="1569764" cy="179488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2" name="Picture 3"/>
            <p:cNvPicPr>
              <a:picLocks noChangeAspect="1" noChangeArrowheads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81923" y="4234085"/>
              <a:ext cx="2024619" cy="1510384"/>
            </a:xfrm>
            <a:prstGeom prst="rect">
              <a:avLst/>
            </a:prstGeom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23" name="Picture 16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2800" y="4971700"/>
              <a:ext cx="1121898" cy="86258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5"/>
            <p:cNvPicPr>
              <a:picLocks noChangeAspect="1" noChangeArrowheads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1200" y="4353148"/>
              <a:ext cx="1794885" cy="17948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Rectangle 24"/>
            <p:cNvSpPr/>
            <p:nvPr/>
          </p:nvSpPr>
          <p:spPr>
            <a:xfrm>
              <a:off x="609600" y="2960188"/>
              <a:ext cx="2985622" cy="1011382"/>
            </a:xfrm>
            <a:prstGeom prst="rect">
              <a:avLst/>
            </a:prstGeom>
            <a:gradFill flip="none" rotWithShape="1">
              <a:gsLst>
                <a:gs pos="0">
                  <a:srgbClr val="FFC000">
                    <a:tint val="66000"/>
                    <a:satMod val="160000"/>
                  </a:srgbClr>
                </a:gs>
                <a:gs pos="50000">
                  <a:srgbClr val="FFC000">
                    <a:tint val="44500"/>
                    <a:satMod val="160000"/>
                  </a:srgbClr>
                </a:gs>
                <a:gs pos="100000">
                  <a:srgbClr val="FFC00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solidFill>
                    <a:srgbClr val="384354"/>
                  </a:solidFill>
                  <a:latin typeface="Lato" charset="0"/>
                  <a:ea typeface="Lato" charset="0"/>
                  <a:cs typeface="Lato" charset="0"/>
                </a:rPr>
                <a:t>Statistical models </a:t>
              </a:r>
              <a:r>
                <a:rPr lang="en-US" dirty="0" smtClean="0">
                  <a:solidFill>
                    <a:srgbClr val="384354"/>
                  </a:solidFill>
                  <a:latin typeface="Lato Light" charset="0"/>
                  <a:ea typeface="Lato Light" charset="0"/>
                  <a:cs typeface="Lato Light" charset="0"/>
                </a:rPr>
                <a:t>and </a:t>
              </a:r>
              <a:r>
                <a:rPr lang="en-US" b="1" dirty="0" smtClean="0">
                  <a:solidFill>
                    <a:srgbClr val="384354"/>
                  </a:solidFill>
                  <a:latin typeface="Lato" charset="0"/>
                  <a:ea typeface="Lato" charset="0"/>
                  <a:cs typeface="Lato" charset="0"/>
                </a:rPr>
                <a:t>inferred networks</a:t>
              </a:r>
              <a:r>
                <a:rPr lang="en-US" dirty="0" smtClean="0">
                  <a:solidFill>
                    <a:srgbClr val="384354"/>
                  </a:solidFill>
                  <a:latin typeface="Lato Light" charset="0"/>
                  <a:ea typeface="Lato Light" charset="0"/>
                  <a:cs typeface="Lato Light" charset="0"/>
                </a:rPr>
                <a:t> derived from high-throughput data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679874" y="2960188"/>
              <a:ext cx="2823535" cy="1011382"/>
            </a:xfrm>
            <a:prstGeom prst="rect">
              <a:avLst/>
            </a:prstGeom>
            <a:gradFill flip="none" rotWithShape="1">
              <a:gsLst>
                <a:gs pos="0">
                  <a:srgbClr val="FFC000">
                    <a:tint val="66000"/>
                    <a:satMod val="160000"/>
                  </a:srgbClr>
                </a:gs>
                <a:gs pos="50000">
                  <a:srgbClr val="FFC000">
                    <a:tint val="44500"/>
                    <a:satMod val="160000"/>
                  </a:srgbClr>
                </a:gs>
                <a:gs pos="100000">
                  <a:srgbClr val="FFC00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solidFill>
                    <a:srgbClr val="384354"/>
                  </a:solidFill>
                  <a:latin typeface="Lato" charset="0"/>
                  <a:ea typeface="Lato" charset="0"/>
                  <a:cs typeface="Lato" charset="0"/>
                </a:rPr>
                <a:t>Biochemical reaction networks </a:t>
              </a:r>
              <a:r>
                <a:rPr lang="en-US" dirty="0" smtClean="0">
                  <a:solidFill>
                    <a:srgbClr val="384354"/>
                  </a:solidFill>
                  <a:latin typeface="Lato Light" charset="0"/>
                  <a:ea typeface="Lato Light" charset="0"/>
                  <a:cs typeface="Lato Light" charset="0"/>
                </a:rPr>
                <a:t>based on detailed mechanistic data</a:t>
              </a:r>
            </a:p>
          </p:txBody>
        </p:sp>
        <p:pic>
          <p:nvPicPr>
            <p:cNvPr id="27" name="Picture 4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3800" y="3633787"/>
              <a:ext cx="1828800" cy="63341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Rectangle 27"/>
            <p:cNvSpPr/>
            <p:nvPr/>
          </p:nvSpPr>
          <p:spPr>
            <a:xfrm>
              <a:off x="3048000" y="4532135"/>
              <a:ext cx="3177696" cy="1011382"/>
            </a:xfrm>
            <a:prstGeom prst="rect">
              <a:avLst/>
            </a:prstGeom>
            <a:gradFill flip="none" rotWithShape="1">
              <a:gsLst>
                <a:gs pos="0">
                  <a:srgbClr val="FFC000">
                    <a:tint val="66000"/>
                    <a:satMod val="160000"/>
                  </a:srgbClr>
                </a:gs>
                <a:gs pos="50000">
                  <a:srgbClr val="FFC000">
                    <a:tint val="44500"/>
                    <a:satMod val="160000"/>
                  </a:srgbClr>
                </a:gs>
                <a:gs pos="100000">
                  <a:srgbClr val="FFC000">
                    <a:tint val="23500"/>
                    <a:satMod val="160000"/>
                  </a:srgbClr>
                </a:gs>
              </a:gsLst>
              <a:lin ang="2700000" scaled="1"/>
              <a:tileRect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dirty="0" smtClean="0">
                  <a:solidFill>
                    <a:srgbClr val="384354"/>
                  </a:solidFill>
                  <a:latin typeface="Lato" charset="0"/>
                  <a:ea typeface="Lato" charset="0"/>
                  <a:cs typeface="Lato" charset="0"/>
                </a:rPr>
                <a:t>Integrating</a:t>
              </a:r>
              <a:r>
                <a:rPr lang="en-US" dirty="0" smtClean="0">
                  <a:solidFill>
                    <a:srgbClr val="384354"/>
                  </a:solidFill>
                  <a:latin typeface="Lato Light" charset="0"/>
                  <a:ea typeface="Lato Light" charset="0"/>
                  <a:cs typeface="Lato Light" charset="0"/>
                </a:rPr>
                <a:t> both approaches provides mechanistic context for high-throughput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747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07885" y="163351"/>
            <a:ext cx="64588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384354"/>
                </a:solidFill>
                <a:latin typeface="Lato" charset="0"/>
              </a:rPr>
              <a:t>Statistical and mechanistic models</a:t>
            </a:r>
            <a:endParaRPr lang="en-US" sz="3200" dirty="0">
              <a:solidFill>
                <a:srgbClr val="384354"/>
              </a:solidFill>
              <a:effectLst/>
              <a:latin typeface="Lato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48640" y="1188720"/>
            <a:ext cx="95330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384354"/>
                </a:solidFill>
                <a:effectLst/>
                <a:latin typeface="Lato" charset="0"/>
              </a:rPr>
              <a:t>Cell Migration </a:t>
            </a:r>
            <a:r>
              <a:rPr lang="en-US" b="1" dirty="0" smtClean="0">
                <a:solidFill>
                  <a:srgbClr val="384354"/>
                </a:solidFill>
                <a:effectLst/>
                <a:latin typeface="Lato" charset="0"/>
              </a:rPr>
              <a:t>Simulator (</a:t>
            </a:r>
            <a:r>
              <a:rPr lang="en-US" b="1" dirty="0">
                <a:solidFill>
                  <a:srgbClr val="384354"/>
                </a:solidFill>
                <a:latin typeface="Lato" charset="0"/>
              </a:rPr>
              <a:t>CMS): mathematical model of cell adhesion dynamics </a:t>
            </a:r>
            <a:endParaRPr lang="en-US" b="1" dirty="0">
              <a:solidFill>
                <a:srgbClr val="384354"/>
              </a:solidFill>
              <a:latin typeface="Lat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91" y="1650385"/>
            <a:ext cx="5978102" cy="4648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138087" y="2133248"/>
            <a:ext cx="495917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What are the steps that </a:t>
            </a:r>
            <a:r>
              <a:rPr lang="en-US" dirty="0">
                <a:latin typeface="Lato Light" charset="0"/>
                <a:ea typeface="Lato Light" charset="0"/>
                <a:cs typeface="Lato Light" charset="0"/>
              </a:rPr>
              <a:t>one might take to test model predictions experimentally, using the CMS predictions and the </a:t>
            </a:r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PS-ON data?</a:t>
            </a:r>
          </a:p>
          <a:p>
            <a:endParaRPr lang="en-US" dirty="0">
              <a:latin typeface="Lato Light" charset="0"/>
              <a:ea typeface="Lato Light" charset="0"/>
              <a:cs typeface="Lato Light" charset="0"/>
            </a:endParaRPr>
          </a:p>
          <a:p>
            <a:r>
              <a:rPr lang="en-US" dirty="0">
                <a:latin typeface="Lato Light" charset="0"/>
                <a:ea typeface="Lato Light" charset="0"/>
                <a:cs typeface="Lato Light" charset="0"/>
              </a:rPr>
              <a:t>Q1.  Using the CMS results in </a:t>
            </a:r>
            <a:r>
              <a:rPr lang="en-US" b="1" dirty="0">
                <a:latin typeface="Lato" charset="0"/>
                <a:ea typeface="Lato" charset="0"/>
                <a:cs typeface="Lato" charset="0"/>
              </a:rPr>
              <a:t>Figure 6f </a:t>
            </a:r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(</a:t>
            </a:r>
            <a:r>
              <a:rPr lang="en-US" dirty="0">
                <a:latin typeface="Lato Light" charset="0"/>
                <a:ea typeface="Lato Light" charset="0"/>
                <a:cs typeface="Lato Light" charset="0"/>
              </a:rPr>
              <a:t>regarding random motility coefficient, i.e. migration speed), identify a condition  or set of conditions from the PSON motility data set that may be used to test the model prediction.  </a:t>
            </a:r>
            <a:endParaRPr lang="en-US" dirty="0" smtClean="0">
              <a:latin typeface="Lato Light" charset="0"/>
              <a:ea typeface="Lato Light" charset="0"/>
              <a:cs typeface="Lato Light" charset="0"/>
            </a:endParaRPr>
          </a:p>
          <a:p>
            <a:endParaRPr lang="en-US" dirty="0">
              <a:latin typeface="Lato Light" charset="0"/>
              <a:ea typeface="Lato Light" charset="0"/>
              <a:cs typeface="Lato Light" charset="0"/>
            </a:endParaRPr>
          </a:p>
          <a:p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Q2</a:t>
            </a:r>
            <a:r>
              <a:rPr lang="en-US" dirty="0">
                <a:latin typeface="Lato Light" charset="0"/>
                <a:ea typeface="Lato Light" charset="0"/>
                <a:cs typeface="Lato Light" charset="0"/>
              </a:rPr>
              <a:t>.  Make a hypothesis for a trend you would expect to see in your experimental condition(s) based on the CMS motility results </a:t>
            </a:r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(</a:t>
            </a:r>
            <a:r>
              <a:rPr lang="en-US" b="1" dirty="0">
                <a:latin typeface="Lato" charset="0"/>
                <a:ea typeface="Lato" charset="0"/>
                <a:cs typeface="Lato" charset="0"/>
              </a:rPr>
              <a:t>Figure 6f</a:t>
            </a:r>
            <a:r>
              <a:rPr lang="en-US" dirty="0">
                <a:latin typeface="Lato Light" charset="0"/>
                <a:ea typeface="Lato Light" charset="0"/>
                <a:cs typeface="Lato Light" charset="0"/>
              </a:rPr>
              <a:t>). </a:t>
            </a:r>
            <a:endParaRPr lang="en-US" dirty="0">
              <a:effectLst/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0401" y="6369730"/>
            <a:ext cx="2800767" cy="30777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1400" dirty="0" err="1" smtClean="0">
                <a:latin typeface="Lato Light" charset="0"/>
                <a:ea typeface="Lato Light" charset="0"/>
                <a:cs typeface="Lato Light" charset="0"/>
              </a:rPr>
              <a:t>Bangasser</a:t>
            </a:r>
            <a:r>
              <a:rPr lang="en-US" sz="1400" dirty="0" smtClean="0">
                <a:latin typeface="Lato Light" charset="0"/>
                <a:ea typeface="Lato Light" charset="0"/>
                <a:cs typeface="Lato Light" charset="0"/>
              </a:rPr>
              <a:t> et al., Nat </a:t>
            </a:r>
            <a:r>
              <a:rPr lang="en-US" sz="1400" dirty="0" err="1" smtClean="0">
                <a:latin typeface="Lato Light" charset="0"/>
                <a:ea typeface="Lato Light" charset="0"/>
                <a:cs typeface="Lato Light" charset="0"/>
              </a:rPr>
              <a:t>Comms</a:t>
            </a:r>
            <a:r>
              <a:rPr lang="en-US" sz="1400" dirty="0" smtClean="0">
                <a:latin typeface="Lato Light" charset="0"/>
                <a:ea typeface="Lato Light" charset="0"/>
                <a:cs typeface="Lato Light" charset="0"/>
              </a:rPr>
              <a:t> 2017</a:t>
            </a:r>
            <a:endParaRPr lang="en-US" sz="1400" dirty="0">
              <a:latin typeface="Lato Light" charset="0"/>
              <a:ea typeface="Lato Light" charset="0"/>
              <a:cs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62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07885" y="163351"/>
            <a:ext cx="64588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384354"/>
                </a:solidFill>
                <a:latin typeface="Lato" charset="0"/>
              </a:rPr>
              <a:t>Statistical and mechanistic models</a:t>
            </a:r>
            <a:endParaRPr lang="en-US" sz="3200" dirty="0">
              <a:solidFill>
                <a:srgbClr val="384354"/>
              </a:solidFill>
              <a:effectLst/>
              <a:latin typeface="Lato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48640" y="1188720"/>
            <a:ext cx="95330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384354"/>
                </a:solidFill>
                <a:effectLst/>
                <a:latin typeface="Lato" charset="0"/>
              </a:rPr>
              <a:t>Cell Migration </a:t>
            </a:r>
            <a:r>
              <a:rPr lang="en-US" b="1" dirty="0" smtClean="0">
                <a:solidFill>
                  <a:srgbClr val="384354"/>
                </a:solidFill>
                <a:effectLst/>
                <a:latin typeface="Lato" charset="0"/>
              </a:rPr>
              <a:t>Simulator (CMS): mathematical model of cell adhesion dynamics</a:t>
            </a:r>
            <a:endParaRPr lang="en-US" b="1" dirty="0">
              <a:solidFill>
                <a:srgbClr val="384354"/>
              </a:solidFill>
              <a:latin typeface="Lat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91" y="1650385"/>
            <a:ext cx="5978102" cy="4648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940375" y="1700764"/>
            <a:ext cx="4959178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Lato Light" charset="0"/>
                <a:ea typeface="Lato Light" charset="0"/>
                <a:cs typeface="Lato Light" charset="0"/>
              </a:rPr>
              <a:t>The number of motors/clutches (high vs. low) — as represented by blue and red lines in the CMS plots — can be estimated by the expression of associated genes or pathways, in particular, those related to myosin and cell adhesion proteins</a:t>
            </a:r>
            <a:r>
              <a:rPr lang="en-US" sz="1600" dirty="0" smtClean="0">
                <a:latin typeface="Lato Light" charset="0"/>
                <a:ea typeface="Lato Light" charset="0"/>
                <a:cs typeface="Lato Light" charset="0"/>
              </a:rPr>
              <a:t>.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>
              <a:latin typeface="Lato Light" charset="0"/>
              <a:ea typeface="Lato Light" charset="0"/>
              <a:cs typeface="Lato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Lato Light" charset="0"/>
                <a:ea typeface="Lato Light" charset="0"/>
                <a:cs typeface="Lato Light" charset="0"/>
              </a:rPr>
              <a:t>Spring force is representative of the stiffness of the experimental growth substrate/surface. For example some of the PS-ON data is on 500 Pa or 30 </a:t>
            </a:r>
            <a:r>
              <a:rPr lang="en-US" sz="1600" dirty="0" err="1">
                <a:latin typeface="Lato Light" charset="0"/>
                <a:ea typeface="Lato Light" charset="0"/>
                <a:cs typeface="Lato Light" charset="0"/>
              </a:rPr>
              <a:t>kPa</a:t>
            </a:r>
            <a:r>
              <a:rPr lang="en-US" sz="1600" dirty="0">
                <a:latin typeface="Lato Light" charset="0"/>
                <a:ea typeface="Lato Light" charset="0"/>
                <a:cs typeface="Lato Light" charset="0"/>
              </a:rPr>
              <a:t>, providing two different stiffness conditions. Glass is stiffer than both hyaluronic acid and polyacrylamide. (Also worth noting: the published CMS results were for "polyacrylamide hydrogels," which is one of the conditions included in the PS-ON data — so an attractive choice</a:t>
            </a:r>
            <a:r>
              <a:rPr lang="en-US" sz="1600" dirty="0" smtClean="0">
                <a:latin typeface="Lato Light" charset="0"/>
                <a:ea typeface="Lato Light" charset="0"/>
                <a:cs typeface="Lato Light" charset="0"/>
              </a:rPr>
              <a:t>!).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>
              <a:latin typeface="Lato Light" charset="0"/>
              <a:ea typeface="Lato Light" charset="0"/>
              <a:cs typeface="Lato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Lato Light" charset="0"/>
                <a:ea typeface="Lato Light" charset="0"/>
                <a:cs typeface="Lato Light" charset="0"/>
              </a:rPr>
              <a:t>The motility coefficient is a summary metric than can be considered analogous to speed/distance from the PS-ON motility imaging data.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0401" y="6369730"/>
            <a:ext cx="2800767" cy="30777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1400" dirty="0" err="1" smtClean="0">
                <a:latin typeface="Lato Light" charset="0"/>
                <a:ea typeface="Lato Light" charset="0"/>
                <a:cs typeface="Lato Light" charset="0"/>
              </a:rPr>
              <a:t>Bangasser</a:t>
            </a:r>
            <a:r>
              <a:rPr lang="en-US" sz="1400" dirty="0" smtClean="0">
                <a:latin typeface="Lato Light" charset="0"/>
                <a:ea typeface="Lato Light" charset="0"/>
                <a:cs typeface="Lato Light" charset="0"/>
              </a:rPr>
              <a:t> et al., Nat </a:t>
            </a:r>
            <a:r>
              <a:rPr lang="en-US" sz="1400" dirty="0" err="1" smtClean="0">
                <a:latin typeface="Lato Light" charset="0"/>
                <a:ea typeface="Lato Light" charset="0"/>
                <a:cs typeface="Lato Light" charset="0"/>
              </a:rPr>
              <a:t>Comms</a:t>
            </a:r>
            <a:r>
              <a:rPr lang="en-US" sz="1400" dirty="0" smtClean="0">
                <a:latin typeface="Lato Light" charset="0"/>
                <a:ea typeface="Lato Light" charset="0"/>
                <a:cs typeface="Lato Light" charset="0"/>
              </a:rPr>
              <a:t> 2017</a:t>
            </a:r>
            <a:endParaRPr lang="en-US" sz="1400" dirty="0">
              <a:latin typeface="Lato Light" charset="0"/>
              <a:ea typeface="Lato Light" charset="0"/>
              <a:cs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79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276913" y="438912"/>
            <a:ext cx="36381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384354"/>
                </a:solidFill>
                <a:effectLst/>
                <a:latin typeface="Lato" charset="0"/>
              </a:rPr>
              <a:t>Why build models?</a:t>
            </a:r>
            <a:endParaRPr lang="en-US" sz="3200" dirty="0">
              <a:solidFill>
                <a:srgbClr val="384354"/>
              </a:solidFill>
              <a:effectLst/>
              <a:latin typeface="Lato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13418" y="1571781"/>
            <a:ext cx="796516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rgbClr val="384354"/>
                </a:solidFill>
                <a:latin typeface="Lato" charset="0"/>
                <a:ea typeface="Lato" charset="0"/>
                <a:cs typeface="Lato" charset="0"/>
              </a:rPr>
              <a:t>“A model is a simplification or approximation of reality and hence will not reflect all of reality”</a:t>
            </a:r>
            <a:r>
              <a:rPr lang="en-US" sz="2400" dirty="0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2400" dirty="0" smtClean="0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rPr>
              <a:t/>
            </a:r>
            <a:br>
              <a:rPr lang="en-US" sz="2400" dirty="0" smtClean="0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rPr>
            </a:br>
            <a:r>
              <a:rPr lang="en-US" sz="2400" dirty="0" smtClean="0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rPr>
              <a:t>~ </a:t>
            </a:r>
            <a:r>
              <a:rPr lang="en-US" sz="2400" dirty="0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rPr>
              <a:t>Burnham &amp; Anderson</a:t>
            </a:r>
          </a:p>
          <a:p>
            <a:pPr algn="ctr"/>
            <a:endParaRPr lang="en-US" sz="2400" b="1" i="1" dirty="0">
              <a:solidFill>
                <a:srgbClr val="384354"/>
              </a:solidFill>
              <a:latin typeface="Lato" charset="0"/>
              <a:ea typeface="Lato" charset="0"/>
              <a:cs typeface="Lato" charset="0"/>
            </a:endParaRPr>
          </a:p>
          <a:p>
            <a:pPr algn="ctr"/>
            <a:r>
              <a:rPr lang="en-US" sz="2400" b="1" i="1" dirty="0" smtClean="0">
                <a:solidFill>
                  <a:srgbClr val="384354"/>
                </a:solidFill>
                <a:latin typeface="Lato" charset="0"/>
                <a:ea typeface="Lato" charset="0"/>
                <a:cs typeface="Lato" charset="0"/>
              </a:rPr>
              <a:t>“Essentially</a:t>
            </a:r>
            <a:r>
              <a:rPr lang="en-US" sz="2400" b="1" i="1" dirty="0">
                <a:solidFill>
                  <a:srgbClr val="384354"/>
                </a:solidFill>
                <a:latin typeface="Lato" charset="0"/>
                <a:ea typeface="Lato" charset="0"/>
                <a:cs typeface="Lato" charset="0"/>
              </a:rPr>
              <a:t>, all models are wrong, but some are </a:t>
            </a:r>
            <a:r>
              <a:rPr lang="en-US" sz="2400" b="1" i="1" dirty="0" smtClean="0">
                <a:solidFill>
                  <a:srgbClr val="384354"/>
                </a:solidFill>
                <a:latin typeface="Lato" charset="0"/>
                <a:ea typeface="Lato" charset="0"/>
                <a:cs typeface="Lato" charset="0"/>
              </a:rPr>
              <a:t>useful” </a:t>
            </a:r>
            <a:r>
              <a:rPr lang="en-US" sz="2400" b="1" i="1" dirty="0" smtClean="0">
                <a:solidFill>
                  <a:srgbClr val="384354"/>
                </a:solidFill>
                <a:latin typeface="Lato" charset="0"/>
                <a:ea typeface="Lato" charset="0"/>
                <a:cs typeface="Lato" charset="0"/>
              </a:rPr>
              <a:t/>
            </a:r>
            <a:br>
              <a:rPr lang="en-US" sz="2400" b="1" i="1" dirty="0" smtClean="0">
                <a:solidFill>
                  <a:srgbClr val="384354"/>
                </a:solidFill>
                <a:latin typeface="Lato" charset="0"/>
                <a:ea typeface="Lato" charset="0"/>
                <a:cs typeface="Lato" charset="0"/>
              </a:rPr>
            </a:br>
            <a:r>
              <a:rPr lang="en-US" sz="2400" dirty="0" smtClean="0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rPr>
              <a:t>~</a:t>
            </a:r>
            <a:r>
              <a:rPr lang="en-US" sz="2400" dirty="0" smtClean="0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rPr>
              <a:t> George Box</a:t>
            </a:r>
          </a:p>
          <a:p>
            <a:pPr algn="ctr"/>
            <a:endParaRPr lang="en-US" sz="2400" dirty="0">
              <a:solidFill>
                <a:srgbClr val="384354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algn="ctr"/>
            <a:r>
              <a:rPr lang="en-US" sz="2400" dirty="0" smtClean="0">
                <a:solidFill>
                  <a:srgbClr val="384354"/>
                </a:solidFill>
                <a:effectLst/>
                <a:latin typeface="Lato Light" charset="0"/>
                <a:ea typeface="Lato Light" charset="0"/>
                <a:cs typeface="Lato Light" charset="0"/>
              </a:rPr>
              <a:t>Models are not </a:t>
            </a:r>
            <a:r>
              <a:rPr lang="en-US" sz="2400" dirty="0" smtClean="0">
                <a:solidFill>
                  <a:srgbClr val="384354"/>
                </a:solidFill>
                <a:effectLst/>
                <a:latin typeface="Lato Light" charset="0"/>
                <a:ea typeface="Lato Light" charset="0"/>
                <a:cs typeface="Lato Light" charset="0"/>
              </a:rPr>
              <a:t>a novel concept in systems and computational </a:t>
            </a:r>
            <a:r>
              <a:rPr lang="en-US" sz="2400" dirty="0" smtClean="0">
                <a:solidFill>
                  <a:srgbClr val="384354"/>
                </a:solidFill>
                <a:effectLst/>
                <a:latin typeface="Lato Light" charset="0"/>
                <a:ea typeface="Lato Light" charset="0"/>
                <a:cs typeface="Lato Light" charset="0"/>
              </a:rPr>
              <a:t>biology! Biologists (of all types) have been using them for centuries!</a:t>
            </a:r>
            <a:endParaRPr lang="en-US" sz="2400" dirty="0" smtClean="0">
              <a:solidFill>
                <a:srgbClr val="384354"/>
              </a:solidFill>
              <a:effectLst/>
              <a:latin typeface="Lato Light" charset="0"/>
              <a:ea typeface="Lato Light" charset="0"/>
              <a:cs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24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789225" y="1952719"/>
            <a:ext cx="13016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Lato Light" charset="0"/>
                <a:ea typeface="Lato Light" charset="0"/>
                <a:cs typeface="Lato Light" charset="0"/>
              </a:rPr>
              <a:t>Increased or decreased protein expression</a:t>
            </a:r>
            <a:endParaRPr lang="en-US" sz="11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59096" y="1974497"/>
            <a:ext cx="1188265" cy="6001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Lato Light" charset="0"/>
                <a:ea typeface="Lato Light" charset="0"/>
                <a:cs typeface="Lato Light" charset="0"/>
              </a:rPr>
              <a:t>Signaling pathway activation</a:t>
            </a:r>
            <a:endParaRPr lang="en-US" sz="11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971545" y="4243925"/>
            <a:ext cx="1301536" cy="9387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Lato Light" charset="0"/>
                <a:ea typeface="Lato Light" charset="0"/>
                <a:cs typeface="Lato Light" charset="0"/>
              </a:rPr>
              <a:t>Examine proteins and pathways related to candidate parameter(s)</a:t>
            </a:r>
            <a:endParaRPr lang="en-US" sz="1100" dirty="0">
              <a:latin typeface="Lato Light" charset="0"/>
              <a:ea typeface="Lato Light" charset="0"/>
              <a:cs typeface="Lato Light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1426667" y="3444094"/>
            <a:ext cx="892386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929879" y="2798572"/>
            <a:ext cx="1682496" cy="1119226"/>
          </a:xfrm>
          <a:prstGeom prst="roundRect">
            <a:avLst/>
          </a:prstGeom>
          <a:solidFill>
            <a:srgbClr val="EB82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989170" y="2805887"/>
            <a:ext cx="1682496" cy="1119226"/>
          </a:xfrm>
          <a:prstGeom prst="roundRect">
            <a:avLst/>
          </a:prstGeom>
          <a:solidFill>
            <a:srgbClr val="6DB56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894840" y="2805887"/>
            <a:ext cx="1682496" cy="1119226"/>
          </a:xfrm>
          <a:prstGeom prst="roundRect">
            <a:avLst/>
          </a:prstGeom>
          <a:solidFill>
            <a:srgbClr val="679EC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00911" y="3071408"/>
            <a:ext cx="153619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 smtClean="0">
                <a:latin typeface="Lato" charset="0"/>
                <a:ea typeface="Lato" charset="0"/>
                <a:cs typeface="Lato" charset="0"/>
              </a:rPr>
              <a:t>Genomics and proteomics data</a:t>
            </a:r>
            <a:endParaRPr lang="en-US" sz="16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93410" y="3071408"/>
            <a:ext cx="153619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 smtClean="0">
                <a:latin typeface="Lato" charset="0"/>
                <a:ea typeface="Lato" charset="0"/>
                <a:cs typeface="Lato" charset="0"/>
              </a:rPr>
              <a:t>Cell Migration Simulator (CMS)</a:t>
            </a:r>
            <a:endParaRPr lang="en-US" sz="16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03031" y="2934958"/>
            <a:ext cx="153619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 smtClean="0">
                <a:latin typeface="Lato" charset="0"/>
                <a:ea typeface="Lato" charset="0"/>
                <a:cs typeface="Lato" charset="0"/>
              </a:rPr>
              <a:t>Motility and morphology data </a:t>
            </a:r>
            <a:endParaRPr lang="en-US" sz="1600" b="1" dirty="0"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50539" y="1132374"/>
            <a:ext cx="105408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Lato Light" charset="0"/>
                <a:ea typeface="Lato Light" charset="0"/>
                <a:cs typeface="Lato Light" charset="0"/>
              </a:rPr>
              <a:t>R</a:t>
            </a:r>
            <a:r>
              <a:rPr lang="en-US" sz="1100" dirty="0" smtClean="0">
                <a:latin typeface="Lato Light" charset="0"/>
                <a:ea typeface="Lato Light" charset="0"/>
                <a:cs typeface="Lato Light" charset="0"/>
              </a:rPr>
              <a:t>elated to parameters in CMS?</a:t>
            </a:r>
            <a:endParaRPr lang="en-US" sz="11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90872" y="648995"/>
            <a:ext cx="14154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Lato Light" charset="0"/>
                <a:ea typeface="Lato Light" charset="0"/>
                <a:cs typeface="Lato Light" charset="0"/>
              </a:rPr>
              <a:t>Yes</a:t>
            </a:r>
            <a:endParaRPr lang="en-US" sz="11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90441" y="637244"/>
            <a:ext cx="14154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Lato Light" charset="0"/>
                <a:ea typeface="Lato Light" charset="0"/>
                <a:cs typeface="Lato Light" charset="0"/>
              </a:rPr>
              <a:t>No</a:t>
            </a:r>
            <a:endParaRPr lang="en-US" sz="11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63058" y="1944163"/>
            <a:ext cx="141549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Lato Light" charset="0"/>
                <a:ea typeface="Lato Light" charset="0"/>
                <a:cs typeface="Lato Light" charset="0"/>
              </a:rPr>
              <a:t>Adjust input parameter value(s)</a:t>
            </a:r>
          </a:p>
          <a:p>
            <a:r>
              <a:rPr lang="en-US" sz="1100" dirty="0" smtClean="0">
                <a:latin typeface="Lato Light" charset="0"/>
                <a:ea typeface="Lato Light" charset="0"/>
                <a:cs typeface="Lato Light" charset="0"/>
              </a:rPr>
              <a:t>accordingly</a:t>
            </a:r>
            <a:endParaRPr lang="en-US" sz="11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59465" y="1829552"/>
            <a:ext cx="10643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Lato Light" charset="0"/>
                <a:ea typeface="Lato Light" charset="0"/>
                <a:cs typeface="Lato Light" charset="0"/>
              </a:rPr>
              <a:t>Analyze CMS output of motility and migration</a:t>
            </a:r>
            <a:endParaRPr lang="en-US" sz="1100" dirty="0">
              <a:latin typeface="Lato Light" charset="0"/>
              <a:ea typeface="Lato Light" charset="0"/>
              <a:cs typeface="Lato Light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2545893" y="2574661"/>
            <a:ext cx="0" cy="197479"/>
          </a:xfrm>
          <a:prstGeom prst="straightConnector1">
            <a:avLst/>
          </a:prstGeom>
          <a:ln w="38100">
            <a:solidFill>
              <a:srgbClr val="679EC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750719" y="1758067"/>
            <a:ext cx="0" cy="197479"/>
          </a:xfrm>
          <a:prstGeom prst="straightConnector1">
            <a:avLst/>
          </a:prstGeom>
          <a:ln w="38100">
            <a:solidFill>
              <a:srgbClr val="679EC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545893" y="925913"/>
            <a:ext cx="0" cy="197479"/>
          </a:xfrm>
          <a:prstGeom prst="straightConnector1">
            <a:avLst/>
          </a:prstGeom>
          <a:ln w="38100">
            <a:solidFill>
              <a:srgbClr val="679EC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5237886" y="2525440"/>
            <a:ext cx="0" cy="273132"/>
          </a:xfrm>
          <a:prstGeom prst="straightConnector1">
            <a:avLst/>
          </a:prstGeom>
          <a:ln w="38100">
            <a:solidFill>
              <a:srgbClr val="6DB56D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607506" y="779800"/>
            <a:ext cx="1293881" cy="0"/>
          </a:xfrm>
          <a:prstGeom prst="straightConnector1">
            <a:avLst/>
          </a:prstGeom>
          <a:ln w="38100">
            <a:solidFill>
              <a:srgbClr val="679EC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20" idx="1"/>
            <a:endCxn id="10" idx="1"/>
          </p:cNvCxnSpPr>
          <p:nvPr/>
        </p:nvCxnSpPr>
        <p:spPr>
          <a:xfrm rot="10800000" flipV="1">
            <a:off x="1894841" y="768048"/>
            <a:ext cx="495601" cy="2597451"/>
          </a:xfrm>
          <a:prstGeom prst="bentConnector3">
            <a:avLst>
              <a:gd name="adj1" fmla="val 146126"/>
            </a:avLst>
          </a:prstGeom>
          <a:ln w="38100">
            <a:solidFill>
              <a:srgbClr val="679EC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1789225" y="1992746"/>
            <a:ext cx="1264385" cy="554345"/>
          </a:xfrm>
          <a:prstGeom prst="roundRect">
            <a:avLst/>
          </a:prstGeom>
          <a:noFill/>
          <a:ln>
            <a:solidFill>
              <a:srgbClr val="679E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032809" y="1985430"/>
            <a:ext cx="884905" cy="554345"/>
          </a:xfrm>
          <a:prstGeom prst="roundRect">
            <a:avLst/>
          </a:prstGeom>
          <a:noFill/>
          <a:ln>
            <a:solidFill>
              <a:srgbClr val="679E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2250539" y="1160559"/>
            <a:ext cx="1143917" cy="554345"/>
          </a:xfrm>
          <a:prstGeom prst="roundRect">
            <a:avLst/>
          </a:prstGeom>
          <a:noFill/>
          <a:ln>
            <a:solidFill>
              <a:srgbClr val="679E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091787" y="648995"/>
            <a:ext cx="412397" cy="261237"/>
          </a:xfrm>
          <a:prstGeom prst="roundRect">
            <a:avLst/>
          </a:prstGeom>
          <a:noFill/>
          <a:ln>
            <a:solidFill>
              <a:srgbClr val="679E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396843" y="641679"/>
            <a:ext cx="412397" cy="261237"/>
          </a:xfrm>
          <a:prstGeom prst="roundRect">
            <a:avLst/>
          </a:prstGeom>
          <a:noFill/>
          <a:ln>
            <a:solidFill>
              <a:srgbClr val="679E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4569802" y="1974579"/>
            <a:ext cx="1327254" cy="554345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charset="0"/>
              <a:ea typeface="Lato Light" charset="0"/>
              <a:cs typeface="Lato Light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3313989" y="2574661"/>
            <a:ext cx="0" cy="197479"/>
          </a:xfrm>
          <a:prstGeom prst="straightConnector1">
            <a:avLst/>
          </a:prstGeom>
          <a:ln w="38100">
            <a:solidFill>
              <a:srgbClr val="679EC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934761" y="488614"/>
            <a:ext cx="141549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Lato Light" charset="0"/>
                <a:ea typeface="Lato Light" charset="0"/>
                <a:cs typeface="Lato Light" charset="0"/>
              </a:rPr>
              <a:t>Previously characterized parameter?</a:t>
            </a:r>
            <a:endParaRPr lang="en-US" sz="11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4934761" y="511523"/>
            <a:ext cx="1049276" cy="554345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5571640" y="1278102"/>
            <a:ext cx="412397" cy="261237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4876696" y="1270786"/>
            <a:ext cx="412397" cy="261237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578041" y="1278102"/>
            <a:ext cx="486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Lato Light" charset="0"/>
                <a:ea typeface="Lato Light" charset="0"/>
                <a:cs typeface="Lato Light" charset="0"/>
              </a:rPr>
              <a:t>Yes</a:t>
            </a:r>
            <a:endParaRPr lang="en-US" sz="11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877609" y="1266351"/>
            <a:ext cx="5285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Lato Light" charset="0"/>
                <a:ea typeface="Lato Light" charset="0"/>
                <a:cs typeface="Lato Light" charset="0"/>
              </a:rPr>
              <a:t>No</a:t>
            </a:r>
            <a:endParaRPr lang="en-US" sz="1100" dirty="0">
              <a:latin typeface="Lato Light" charset="0"/>
              <a:ea typeface="Lato Light" charset="0"/>
              <a:cs typeface="Lato Light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5093410" y="1595972"/>
            <a:ext cx="0" cy="273132"/>
          </a:xfrm>
          <a:prstGeom prst="straightConnector1">
            <a:avLst/>
          </a:prstGeom>
          <a:ln w="38100">
            <a:solidFill>
              <a:srgbClr val="6DB56D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endCxn id="80" idx="0"/>
          </p:cNvCxnSpPr>
          <p:nvPr/>
        </p:nvCxnSpPr>
        <p:spPr>
          <a:xfrm>
            <a:off x="6064505" y="1408907"/>
            <a:ext cx="1796101" cy="215631"/>
          </a:xfrm>
          <a:prstGeom prst="bentConnector2">
            <a:avLst/>
          </a:prstGeom>
          <a:ln w="38100">
            <a:solidFill>
              <a:srgbClr val="6DB5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3270098" y="962489"/>
            <a:ext cx="0" cy="197479"/>
          </a:xfrm>
          <a:prstGeom prst="straightConnector1">
            <a:avLst/>
          </a:prstGeom>
          <a:ln w="38100">
            <a:solidFill>
              <a:srgbClr val="679EC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100725" y="1061963"/>
            <a:ext cx="0" cy="204388"/>
          </a:xfrm>
          <a:prstGeom prst="straightConnector1">
            <a:avLst/>
          </a:prstGeom>
          <a:ln w="38100">
            <a:solidFill>
              <a:srgbClr val="6DB56D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5788354" y="1061962"/>
            <a:ext cx="0" cy="204389"/>
          </a:xfrm>
          <a:prstGeom prst="straightConnector1">
            <a:avLst/>
          </a:prstGeom>
          <a:ln w="38100">
            <a:solidFill>
              <a:srgbClr val="6DB56D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/>
          <p:cNvSpPr/>
          <p:nvPr/>
        </p:nvSpPr>
        <p:spPr>
          <a:xfrm>
            <a:off x="6078155" y="1829364"/>
            <a:ext cx="975322" cy="777813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charset="0"/>
              <a:ea typeface="Lato Light" charset="0"/>
              <a:cs typeface="Lato Light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6350252" y="2611236"/>
            <a:ext cx="1" cy="197479"/>
          </a:xfrm>
          <a:prstGeom prst="straightConnector1">
            <a:avLst/>
          </a:prstGeom>
          <a:ln w="38100">
            <a:solidFill>
              <a:srgbClr val="6DB56D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7405914" y="5768543"/>
            <a:ext cx="293989" cy="0"/>
          </a:xfrm>
          <a:prstGeom prst="straightConnector1">
            <a:avLst/>
          </a:prstGeom>
          <a:ln w="38100">
            <a:solidFill>
              <a:srgbClr val="EB823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354255" y="1624726"/>
            <a:ext cx="105932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Lato Light" charset="0"/>
                <a:ea typeface="Lato Light" charset="0"/>
                <a:cs typeface="Lato Light" charset="0"/>
              </a:rPr>
              <a:t>Compare model predictions to PSON Cell line data</a:t>
            </a:r>
            <a:endParaRPr lang="en-US" sz="11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7372944" y="1624538"/>
            <a:ext cx="1053430" cy="938907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charset="0"/>
              <a:ea typeface="Lato Light" charset="0"/>
              <a:cs typeface="Lato Light" charset="0"/>
            </a:endParaRPr>
          </a:p>
        </p:txBody>
      </p:sp>
      <p:cxnSp>
        <p:nvCxnSpPr>
          <p:cNvPr id="48" name="Elbow Connector 47"/>
          <p:cNvCxnSpPr>
            <a:stCxn id="79" idx="3"/>
            <a:endCxn id="12" idx="0"/>
          </p:cNvCxnSpPr>
          <p:nvPr/>
        </p:nvCxnSpPr>
        <p:spPr>
          <a:xfrm>
            <a:off x="8418616" y="2094086"/>
            <a:ext cx="352511" cy="704486"/>
          </a:xfrm>
          <a:prstGeom prst="bentConnector2">
            <a:avLst/>
          </a:prstGeom>
          <a:ln w="38100">
            <a:solidFill>
              <a:srgbClr val="EB82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832380" y="4230500"/>
            <a:ext cx="10483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Lato Light" charset="0"/>
                <a:ea typeface="Lato Light" charset="0"/>
                <a:cs typeface="Lato Light" charset="0"/>
              </a:rPr>
              <a:t>Measured observation changes between cell lines or cancer types</a:t>
            </a:r>
            <a:endParaRPr lang="en-US" sz="11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7832381" y="4230312"/>
            <a:ext cx="975322" cy="110818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charset="0"/>
              <a:ea typeface="Lato Light" charset="0"/>
              <a:cs typeface="Lato Light" charset="0"/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9224670" y="3925113"/>
            <a:ext cx="0" cy="273132"/>
          </a:xfrm>
          <a:prstGeom prst="straightConnector1">
            <a:avLst/>
          </a:prstGeom>
          <a:ln w="38100">
            <a:solidFill>
              <a:srgbClr val="EB823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898754" y="23470"/>
            <a:ext cx="3990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 smtClean="0">
                <a:latin typeface="Lato Light" charset="0"/>
                <a:ea typeface="Lato Light" charset="0"/>
                <a:cs typeface="Lato Light" charset="0"/>
              </a:rPr>
              <a:t>Starting from omics data</a:t>
            </a:r>
            <a:endParaRPr lang="en-US" sz="1600" u="sng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785368" y="6406591"/>
            <a:ext cx="4217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 smtClean="0">
                <a:latin typeface="Lato Light" charset="0"/>
                <a:ea typeface="Lato Light" charset="0"/>
                <a:cs typeface="Lato Light" charset="0"/>
              </a:rPr>
              <a:t>Starting from motility and morphology data</a:t>
            </a:r>
            <a:endParaRPr lang="en-US" sz="1600" u="sng" dirty="0">
              <a:latin typeface="Lato Light" charset="0"/>
              <a:ea typeface="Lato Light" charset="0"/>
              <a:cs typeface="Lato Light" charset="0"/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 flipV="1">
            <a:off x="8295638" y="5338496"/>
            <a:ext cx="0" cy="273132"/>
          </a:xfrm>
          <a:prstGeom prst="straightConnector1">
            <a:avLst/>
          </a:prstGeom>
          <a:ln w="38100">
            <a:solidFill>
              <a:srgbClr val="EB823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/>
          <p:cNvSpPr/>
          <p:nvPr/>
        </p:nvSpPr>
        <p:spPr>
          <a:xfrm>
            <a:off x="6956665" y="5646882"/>
            <a:ext cx="412397" cy="261237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6956664" y="5930777"/>
            <a:ext cx="412397" cy="261237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963066" y="5646882"/>
            <a:ext cx="486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Lato Light" charset="0"/>
                <a:ea typeface="Lato Light" charset="0"/>
                <a:cs typeface="Lato Light" charset="0"/>
              </a:rPr>
              <a:t>No</a:t>
            </a:r>
            <a:endParaRPr lang="en-US" sz="11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699903" y="5606192"/>
            <a:ext cx="141549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Lato Light" charset="0"/>
                <a:ea typeface="Lato Light" charset="0"/>
                <a:cs typeface="Lato Light" charset="0"/>
              </a:rPr>
              <a:t>Previously characterized observation?</a:t>
            </a:r>
            <a:endParaRPr lang="en-US" sz="11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7721851" y="5624993"/>
            <a:ext cx="1049276" cy="55434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charset="0"/>
              <a:ea typeface="Lato Light" charset="0"/>
              <a:cs typeface="Lato Light" charset="0"/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 flipV="1">
            <a:off x="8288324" y="3922642"/>
            <a:ext cx="0" cy="273132"/>
          </a:xfrm>
          <a:prstGeom prst="straightConnector1">
            <a:avLst/>
          </a:prstGeom>
          <a:ln w="38100">
            <a:solidFill>
              <a:srgbClr val="EB823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8847773" y="4223185"/>
            <a:ext cx="1196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Lato Light" charset="0"/>
                <a:ea typeface="Lato Light" charset="0"/>
                <a:cs typeface="Lato Light" charset="0"/>
              </a:rPr>
              <a:t>Analyze image data to compare cell lines or cancer types</a:t>
            </a:r>
            <a:endParaRPr lang="en-US" sz="11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8863823" y="4222997"/>
            <a:ext cx="1180149" cy="76962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charset="0"/>
              <a:ea typeface="Lato Light" charset="0"/>
              <a:cs typeface="Lato Light" charset="0"/>
            </a:endParaRPr>
          </a:p>
        </p:txBody>
      </p:sp>
      <p:cxnSp>
        <p:nvCxnSpPr>
          <p:cNvPr id="64" name="Elbow Connector 63"/>
          <p:cNvCxnSpPr/>
          <p:nvPr/>
        </p:nvCxnSpPr>
        <p:spPr>
          <a:xfrm rot="5400000">
            <a:off x="8638693" y="5125061"/>
            <a:ext cx="947640" cy="682771"/>
          </a:xfrm>
          <a:prstGeom prst="bentConnector2">
            <a:avLst/>
          </a:prstGeom>
          <a:ln w="38100">
            <a:solidFill>
              <a:srgbClr val="EB82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>
            <a:off x="7398598" y="6027318"/>
            <a:ext cx="293989" cy="0"/>
          </a:xfrm>
          <a:prstGeom prst="straightConnector1">
            <a:avLst/>
          </a:prstGeom>
          <a:ln w="38100">
            <a:solidFill>
              <a:srgbClr val="EB823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043930" y="4236610"/>
            <a:ext cx="140176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Lato Light" charset="0"/>
                <a:ea typeface="Lato Light" charset="0"/>
                <a:cs typeface="Lato Light" charset="0"/>
              </a:rPr>
              <a:t>Explore input parameter value(s)</a:t>
            </a:r>
          </a:p>
          <a:p>
            <a:endParaRPr lang="en-US" sz="11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6050674" y="4232349"/>
            <a:ext cx="1327254" cy="465042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449228" y="5069769"/>
            <a:ext cx="14017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Lato Light" charset="0"/>
                <a:ea typeface="Lato Light" charset="0"/>
                <a:cs typeface="Lato Light" charset="0"/>
              </a:rPr>
              <a:t>How could observation be capture in CMS?</a:t>
            </a:r>
          </a:p>
          <a:p>
            <a:endParaRPr lang="en-US" sz="11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5455972" y="5065508"/>
            <a:ext cx="1327254" cy="624494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charset="0"/>
              <a:ea typeface="Lato Light" charset="0"/>
              <a:cs typeface="Lato Light" charset="0"/>
            </a:endParaRPr>
          </a:p>
        </p:txBody>
      </p:sp>
      <p:cxnSp>
        <p:nvCxnSpPr>
          <p:cNvPr id="70" name="Elbow Connector 69"/>
          <p:cNvCxnSpPr>
            <a:stCxn id="56" idx="1"/>
            <a:endCxn id="69" idx="2"/>
          </p:cNvCxnSpPr>
          <p:nvPr/>
        </p:nvCxnSpPr>
        <p:spPr>
          <a:xfrm rot="10800000">
            <a:off x="6119600" y="5690002"/>
            <a:ext cx="837065" cy="371394"/>
          </a:xfrm>
          <a:prstGeom prst="bentConnector2">
            <a:avLst/>
          </a:prstGeom>
          <a:ln w="38100">
            <a:solidFill>
              <a:srgbClr val="6DB56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7047469" y="2191410"/>
            <a:ext cx="293989" cy="0"/>
          </a:xfrm>
          <a:prstGeom prst="straightConnector1">
            <a:avLst/>
          </a:prstGeom>
          <a:ln w="38100">
            <a:solidFill>
              <a:srgbClr val="6DB56D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7162240" y="4697391"/>
            <a:ext cx="0" cy="942306"/>
          </a:xfrm>
          <a:prstGeom prst="straightConnector1">
            <a:avLst/>
          </a:prstGeom>
          <a:ln w="38100">
            <a:solidFill>
              <a:srgbClr val="6DB56D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6394144" y="3943925"/>
            <a:ext cx="0" cy="286387"/>
          </a:xfrm>
          <a:prstGeom prst="straightConnector1">
            <a:avLst/>
          </a:prstGeom>
          <a:ln w="38100">
            <a:solidFill>
              <a:srgbClr val="6DB56D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6401459" y="4697391"/>
            <a:ext cx="0" cy="352223"/>
          </a:xfrm>
          <a:prstGeom prst="straightConnector1">
            <a:avLst/>
          </a:prstGeom>
          <a:ln w="38100">
            <a:solidFill>
              <a:srgbClr val="6DB56D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5259831" y="3929959"/>
            <a:ext cx="0" cy="273132"/>
          </a:xfrm>
          <a:prstGeom prst="straightConnector1">
            <a:avLst/>
          </a:prstGeom>
          <a:ln w="38100">
            <a:solidFill>
              <a:srgbClr val="6DB56D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595520" y="4236610"/>
            <a:ext cx="13015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Lato Light" charset="0"/>
                <a:ea typeface="Lato Light" charset="0"/>
                <a:cs typeface="Lato Light" charset="0"/>
              </a:rPr>
              <a:t>Identify candidate parameter(s)</a:t>
            </a:r>
            <a:endParaRPr lang="en-US" sz="11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4573003" y="4225033"/>
            <a:ext cx="1327254" cy="465042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2963659" y="4225032"/>
            <a:ext cx="1245173" cy="955401"/>
          </a:xfrm>
          <a:prstGeom prst="roundRect">
            <a:avLst/>
          </a:prstGeom>
          <a:noFill/>
          <a:ln>
            <a:solidFill>
              <a:srgbClr val="679E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Light" charset="0"/>
              <a:ea typeface="Lato Light" charset="0"/>
              <a:cs typeface="Lato Light" charset="0"/>
            </a:endParaRPr>
          </a:p>
        </p:txBody>
      </p:sp>
      <p:cxnSp>
        <p:nvCxnSpPr>
          <p:cNvPr id="79" name="Straight Arrow Connector 78"/>
          <p:cNvCxnSpPr/>
          <p:nvPr/>
        </p:nvCxnSpPr>
        <p:spPr>
          <a:xfrm>
            <a:off x="4247361" y="4427392"/>
            <a:ext cx="288265" cy="0"/>
          </a:xfrm>
          <a:prstGeom prst="straightConnector1">
            <a:avLst/>
          </a:prstGeom>
          <a:ln w="38100">
            <a:solidFill>
              <a:srgbClr val="6DB56D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3241293" y="3929295"/>
            <a:ext cx="0" cy="286387"/>
          </a:xfrm>
          <a:prstGeom prst="straightConnector1">
            <a:avLst/>
          </a:prstGeom>
          <a:ln w="38100">
            <a:solidFill>
              <a:srgbClr val="679EC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3282060" y="1770424"/>
            <a:ext cx="0" cy="197479"/>
          </a:xfrm>
          <a:prstGeom prst="straightConnector1">
            <a:avLst/>
          </a:prstGeom>
          <a:ln w="38100">
            <a:solidFill>
              <a:srgbClr val="679EC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6963066" y="5951682"/>
            <a:ext cx="4864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Lato Light" charset="0"/>
                <a:ea typeface="Lato Light" charset="0"/>
                <a:cs typeface="Lato Light" charset="0"/>
              </a:rPr>
              <a:t>Yes</a:t>
            </a:r>
            <a:endParaRPr lang="en-US" sz="11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70401" y="6369730"/>
            <a:ext cx="1122423" cy="30777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1400" dirty="0" smtClean="0">
                <a:latin typeface="Lato Light" charset="0"/>
                <a:ea typeface="Lato Light" charset="0"/>
                <a:cs typeface="Lato Light" charset="0"/>
              </a:rPr>
              <a:t>Brian Castle</a:t>
            </a:r>
            <a:endParaRPr lang="en-US" sz="1400" dirty="0">
              <a:latin typeface="Lato Light" charset="0"/>
              <a:ea typeface="Lato Light" charset="0"/>
              <a:cs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14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07885" y="163351"/>
            <a:ext cx="21440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384354"/>
                </a:solidFill>
                <a:effectLst/>
                <a:latin typeface="Lato" charset="0"/>
              </a:rPr>
              <a:t>Next time!</a:t>
            </a:r>
            <a:endParaRPr lang="en-US" sz="3200" dirty="0">
              <a:solidFill>
                <a:srgbClr val="384354"/>
              </a:solidFill>
              <a:effectLst/>
              <a:latin typeface="Lato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48640" y="1188720"/>
            <a:ext cx="95330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384354"/>
                </a:solidFill>
                <a:effectLst/>
                <a:latin typeface="Lato" charset="0"/>
              </a:rPr>
              <a:t>Cell Migration Simulator &amp; PS-ON </a:t>
            </a:r>
            <a:r>
              <a:rPr lang="en-US" b="1" dirty="0" smtClean="0">
                <a:solidFill>
                  <a:srgbClr val="384354"/>
                </a:solidFill>
                <a:latin typeface="Lato" charset="0"/>
              </a:rPr>
              <a:t>modeling activity</a:t>
            </a:r>
            <a:endParaRPr lang="en-US" b="1" dirty="0" smtClean="0">
              <a:solidFill>
                <a:srgbClr val="384354"/>
              </a:solidFill>
              <a:effectLst/>
              <a:latin typeface="Lato" charset="0"/>
            </a:endParaRPr>
          </a:p>
          <a:p>
            <a:endParaRPr lang="en-US" b="1" dirty="0">
              <a:solidFill>
                <a:srgbClr val="384354"/>
              </a:solidFill>
              <a:latin typeface="La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91" y="1650385"/>
            <a:ext cx="5978102" cy="4648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98260" y="3051154"/>
            <a:ext cx="37523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384354"/>
                </a:solidFill>
                <a:latin typeface="Lato" charset="0"/>
                <a:ea typeface="Lato" charset="0"/>
                <a:cs typeface="Lato" charset="0"/>
              </a:rPr>
              <a:t>Exploring our hypotheses using PS-ON data  and </a:t>
            </a:r>
            <a:r>
              <a:rPr lang="en-US" sz="2400" b="1" smtClean="0">
                <a:solidFill>
                  <a:srgbClr val="384354"/>
                </a:solidFill>
                <a:latin typeface="Lato" charset="0"/>
                <a:ea typeface="Lato" charset="0"/>
                <a:cs typeface="Lato" charset="0"/>
              </a:rPr>
              <a:t>statistical analysis in </a:t>
            </a:r>
            <a:r>
              <a:rPr lang="en-US" sz="2400" b="1" dirty="0" smtClean="0">
                <a:solidFill>
                  <a:srgbClr val="384354"/>
                </a:solidFill>
                <a:latin typeface="Lato" charset="0"/>
                <a:ea typeface="Lato" charset="0"/>
                <a:cs typeface="Lato" charset="0"/>
              </a:rPr>
              <a:t>R!</a:t>
            </a:r>
            <a:endParaRPr lang="en-US" sz="2400" b="1" dirty="0">
              <a:solidFill>
                <a:srgbClr val="384354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0401" y="6369730"/>
            <a:ext cx="2800767" cy="307777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1400" dirty="0" err="1" smtClean="0">
                <a:latin typeface="Lato Light" charset="0"/>
                <a:ea typeface="Lato Light" charset="0"/>
                <a:cs typeface="Lato Light" charset="0"/>
              </a:rPr>
              <a:t>Bangasser</a:t>
            </a:r>
            <a:r>
              <a:rPr lang="en-US" sz="1400" dirty="0" smtClean="0">
                <a:latin typeface="Lato Light" charset="0"/>
                <a:ea typeface="Lato Light" charset="0"/>
                <a:cs typeface="Lato Light" charset="0"/>
              </a:rPr>
              <a:t> et al., Nat </a:t>
            </a:r>
            <a:r>
              <a:rPr lang="en-US" sz="1400" dirty="0" err="1" smtClean="0">
                <a:latin typeface="Lato Light" charset="0"/>
                <a:ea typeface="Lato Light" charset="0"/>
                <a:cs typeface="Lato Light" charset="0"/>
              </a:rPr>
              <a:t>Comms</a:t>
            </a:r>
            <a:r>
              <a:rPr lang="en-US" sz="1400" dirty="0" smtClean="0">
                <a:latin typeface="Lato Light" charset="0"/>
                <a:ea typeface="Lato Light" charset="0"/>
                <a:cs typeface="Lato Light" charset="0"/>
              </a:rPr>
              <a:t> 2017</a:t>
            </a:r>
            <a:endParaRPr lang="en-US" sz="1400" dirty="0">
              <a:latin typeface="Lato Light" charset="0"/>
              <a:ea typeface="Lato Light" charset="0"/>
              <a:cs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46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850259" y="438912"/>
            <a:ext cx="44914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384354"/>
                </a:solidFill>
                <a:effectLst/>
                <a:latin typeface="Lato" charset="0"/>
              </a:rPr>
              <a:t>Integrative </a:t>
            </a:r>
            <a:r>
              <a:rPr lang="en-US" sz="3200" b="1" dirty="0" smtClean="0">
                <a:solidFill>
                  <a:srgbClr val="384354"/>
                </a:solidFill>
                <a:effectLst/>
                <a:latin typeface="Lato" charset="0"/>
              </a:rPr>
              <a:t>integration!</a:t>
            </a:r>
            <a:endParaRPr lang="en-US" sz="3200" dirty="0">
              <a:solidFill>
                <a:srgbClr val="384354"/>
              </a:solidFill>
              <a:effectLst/>
              <a:latin typeface="Lato" charset="0"/>
            </a:endParaRPr>
          </a:p>
        </p:txBody>
      </p:sp>
      <p:grpSp>
        <p:nvGrpSpPr>
          <p:cNvPr id="93" name="Group 92"/>
          <p:cNvGrpSpPr/>
          <p:nvPr/>
        </p:nvGrpSpPr>
        <p:grpSpPr>
          <a:xfrm>
            <a:off x="1076153" y="51044"/>
            <a:ext cx="10039694" cy="6413256"/>
            <a:chOff x="804673" y="106761"/>
            <a:chExt cx="10183349" cy="6505022"/>
          </a:xfrm>
        </p:grpSpPr>
        <p:grpSp>
          <p:nvGrpSpPr>
            <p:cNvPr id="7" name="Group 6"/>
            <p:cNvGrpSpPr/>
            <p:nvPr/>
          </p:nvGrpSpPr>
          <p:grpSpPr>
            <a:xfrm>
              <a:off x="804673" y="555677"/>
              <a:ext cx="2616237" cy="1694176"/>
              <a:chOff x="-845630" y="9867584"/>
              <a:chExt cx="8884733" cy="5753416"/>
            </a:xfrm>
          </p:grpSpPr>
          <p:pic>
            <p:nvPicPr>
              <p:cNvPr id="80" name="Picture 79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568868" y="9867584"/>
                <a:ext cx="3533946" cy="350590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685800" dist="38100" dir="2700000" sx="101000" sy="101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1" name="Picture 9" descr="metabolomics.jpg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2490" y="13030201"/>
                <a:ext cx="3774454" cy="259079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685800" dist="38100" dir="2700000" sx="101000" sy="101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82" name="Rectangle 81"/>
              <p:cNvSpPr/>
              <p:nvPr/>
            </p:nvSpPr>
            <p:spPr>
              <a:xfrm>
                <a:off x="-845630" y="11066201"/>
                <a:ext cx="8884733" cy="3198458"/>
              </a:xfrm>
              <a:prstGeom prst="rect">
                <a:avLst/>
              </a:prstGeom>
              <a:solidFill>
                <a:srgbClr val="FFFFFF">
                  <a:alpha val="85098"/>
                </a:srgbClr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rtlCol="0" anchor="ctr"/>
              <a:lstStyle/>
              <a:p>
                <a:r>
                  <a:rPr lang="en-US" sz="1600" dirty="0">
                    <a:solidFill>
                      <a:sysClr val="windowText" lastClr="000000"/>
                    </a:solidFill>
                    <a:latin typeface="Lato Light" charset="0"/>
                    <a:ea typeface="Lato Light" charset="0"/>
                    <a:cs typeface="Lato Light" charset="0"/>
                  </a:rPr>
                  <a:t>High-throughput phenotype- and patient-specific data</a:t>
                </a: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804673" y="2743492"/>
              <a:ext cx="2906469" cy="1817493"/>
              <a:chOff x="-459655" y="16916400"/>
              <a:chExt cx="9870359" cy="6172200"/>
            </a:xfrm>
          </p:grpSpPr>
          <p:pic>
            <p:nvPicPr>
              <p:cNvPr id="77" name="Picture 2"/>
              <p:cNvPicPr>
                <a:picLocks noChangeAspect="1" noChangeArrowheads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3683787" y="19013136"/>
                <a:ext cx="3982675" cy="407546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685800" dist="38100" dir="2700000" sx="101000" sy="101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8" name="Picture 4"/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02190" y="16916400"/>
                <a:ext cx="6137347" cy="28765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9" name="Rectangle 78"/>
              <p:cNvSpPr/>
              <p:nvPr/>
            </p:nvSpPr>
            <p:spPr>
              <a:xfrm>
                <a:off x="-459655" y="18633086"/>
                <a:ext cx="9870359" cy="3201888"/>
              </a:xfrm>
              <a:prstGeom prst="rect">
                <a:avLst/>
              </a:prstGeom>
              <a:solidFill>
                <a:srgbClr val="FFFFFF">
                  <a:alpha val="85098"/>
                </a:srgbClr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rtlCol="0" anchor="ctr"/>
              <a:lstStyle/>
              <a:p>
                <a:r>
                  <a:rPr lang="en-US" sz="1600" dirty="0" smtClean="0">
                    <a:solidFill>
                      <a:sysClr val="windowText" lastClr="000000"/>
                    </a:solidFill>
                    <a:latin typeface="Lato Light" charset="0"/>
                    <a:ea typeface="Lato Light" charset="0"/>
                    <a:cs typeface="Lato Light" charset="0"/>
                  </a:rPr>
                  <a:t>Integration of transcriptional regulation, intracellular signaling, and dynamics</a:t>
                </a:r>
                <a:endParaRPr lang="en-US" sz="1600" dirty="0">
                  <a:solidFill>
                    <a:sysClr val="windowText" lastClr="000000"/>
                  </a:solidFill>
                  <a:latin typeface="Lato Light" charset="0"/>
                  <a:ea typeface="Lato Light" charset="0"/>
                  <a:cs typeface="Lato Light" charset="0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8291256" y="2822026"/>
              <a:ext cx="2696766" cy="1660425"/>
              <a:chOff x="30289500" y="17907000"/>
              <a:chExt cx="9158208" cy="5638800"/>
            </a:xfrm>
          </p:grpSpPr>
          <p:pic>
            <p:nvPicPr>
              <p:cNvPr id="74" name="Picture 5"/>
              <p:cNvPicPr>
                <a:picLocks noChangeAspect="1" noChangeArrowheads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3167" t="2134" r="9743" b="29240"/>
              <a:stretch/>
            </p:blipFill>
            <p:spPr bwMode="auto">
              <a:xfrm>
                <a:off x="31915225" y="17907000"/>
                <a:ext cx="3297567" cy="476501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685800" dist="139700" dir="2700000" sx="101000" sy="101000" algn="tl" rotWithShape="0">
                  <a:srgbClr val="333333">
                    <a:alpha val="40000"/>
                  </a:srgbClr>
                </a:outerShdw>
              </a:effectLst>
            </p:spPr>
          </p:pic>
          <p:pic>
            <p:nvPicPr>
              <p:cNvPr id="75" name="Picture 6" descr="http://radiology.rsna.org/content/255/1/270/F8.large.jpg"/>
              <p:cNvPicPr>
                <a:picLocks noChangeAspect="1" noChangeArrowheads="1"/>
              </p:cNvPicPr>
              <p:nvPr/>
            </p:nvPicPr>
            <p:blipFill rotWithShape="1">
              <a:blip r:embed="rId8" cstate="screen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harpenSoften amount="50000"/>
                        </a14:imgEffect>
                        <a14:imgEffect>
                          <a14:brightnessContrast contrast="16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34450791" y="20427099"/>
                <a:ext cx="3672488" cy="311870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685800" dist="38100" dir="2700000" sx="101000" sy="101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6" name="Rectangle 75"/>
              <p:cNvSpPr/>
              <p:nvPr/>
            </p:nvSpPr>
            <p:spPr>
              <a:xfrm>
                <a:off x="30289500" y="18622863"/>
                <a:ext cx="9158208" cy="3222333"/>
              </a:xfrm>
              <a:prstGeom prst="rect">
                <a:avLst/>
              </a:prstGeom>
              <a:solidFill>
                <a:srgbClr val="FFFFFF">
                  <a:alpha val="85098"/>
                </a:srgbClr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rtlCol="0" anchor="ctr"/>
              <a:lstStyle/>
              <a:p>
                <a:r>
                  <a:rPr lang="en-US" sz="1600" dirty="0" smtClean="0">
                    <a:solidFill>
                      <a:sysClr val="windowText" lastClr="000000"/>
                    </a:solidFill>
                    <a:latin typeface="Lato Light" charset="0"/>
                    <a:ea typeface="Lato Light" charset="0"/>
                    <a:cs typeface="Lato Light" charset="0"/>
                  </a:rPr>
                  <a:t>Statistical analysis for identification of molecular disease signatures</a:t>
                </a:r>
                <a:endParaRPr lang="en-US" sz="1600" dirty="0">
                  <a:solidFill>
                    <a:sysClr val="windowText" lastClr="000000"/>
                  </a:solidFill>
                  <a:latin typeface="Lato Light" charset="0"/>
                  <a:ea typeface="Lato Light" charset="0"/>
                  <a:cs typeface="Lato Light" charset="0"/>
                </a:endParaRPr>
              </a:p>
            </p:txBody>
          </p:sp>
        </p:grpSp>
        <p:sp>
          <p:nvSpPr>
            <p:cNvPr id="10" name="Oval 9"/>
            <p:cNvSpPr/>
            <p:nvPr/>
          </p:nvSpPr>
          <p:spPr>
            <a:xfrm>
              <a:off x="3353594" y="1374763"/>
              <a:ext cx="134629" cy="13462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8291256" y="106761"/>
              <a:ext cx="2696766" cy="2342572"/>
              <a:chOff x="30289500" y="8046867"/>
              <a:chExt cx="9158207" cy="7955370"/>
            </a:xfrm>
          </p:grpSpPr>
          <p:pic>
            <p:nvPicPr>
              <p:cNvPr id="70" name="Picture 3"/>
              <p:cNvPicPr>
                <a:picLocks noChangeAspect="1" noChangeArrowheads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113045" y="13422888"/>
                <a:ext cx="3376707" cy="2579349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685800" dist="38100" dir="2700000" sx="101000" sy="101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71" name="Picture 6"/>
              <p:cNvPicPr>
                <a:picLocks noChangeAspect="1" noChangeArrowheads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626646" y="13555237"/>
                <a:ext cx="3006255" cy="24069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85800" dist="38100" dir="2700000" sx="101000" sy="101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72" name="Picture 5"/>
              <p:cNvPicPr>
                <a:picLocks noChangeAspect="1" noChangeArrowheads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745436" y="8046867"/>
                <a:ext cx="6402064" cy="64020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3" name="Rectangle 72"/>
              <p:cNvSpPr/>
              <p:nvPr/>
            </p:nvSpPr>
            <p:spPr>
              <a:xfrm>
                <a:off x="30289500" y="11210005"/>
                <a:ext cx="9158207" cy="3183198"/>
              </a:xfrm>
              <a:prstGeom prst="rect">
                <a:avLst/>
              </a:prstGeom>
              <a:solidFill>
                <a:srgbClr val="FFFFFF">
                  <a:alpha val="85098"/>
                </a:srgbClr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rtlCol="0" anchor="ctr"/>
              <a:lstStyle/>
              <a:p>
                <a:r>
                  <a:rPr lang="en-US" sz="1600" dirty="0" smtClean="0">
                    <a:solidFill>
                      <a:sysClr val="windowText" lastClr="000000"/>
                    </a:solidFill>
                    <a:latin typeface="Lato Light" charset="0"/>
                    <a:ea typeface="Lato Light" charset="0"/>
                    <a:cs typeface="Lato Light" charset="0"/>
                  </a:rPr>
                  <a:t>Constraint-based analysis for predictive simulation of disease mechanism</a:t>
                </a: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804673" y="4973796"/>
              <a:ext cx="2936058" cy="1637987"/>
              <a:chOff x="885" y="24536400"/>
              <a:chExt cx="9970842" cy="5562600"/>
            </a:xfrm>
          </p:grpSpPr>
          <p:pic>
            <p:nvPicPr>
              <p:cNvPr id="66" name="Picture 4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 rot="16200000">
                <a:off x="4464682" y="25326689"/>
                <a:ext cx="4301809" cy="299942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>
                <a:outerShdw blurRad="685800" dist="38100" dir="2700000" sx="101000" sy="101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7" name="Picture 15" descr="Petri Dish Clipart"/>
              <p:cNvPicPr>
                <a:picLocks noChangeAspect="1" noChangeArrowheads="1"/>
              </p:cNvPicPr>
              <p:nvPr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21173" y="28719510"/>
                <a:ext cx="2998890" cy="13794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85800" dist="38100" dir="2700000" sx="101000" sy="101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8" name="Picture 60"/>
              <p:cNvPicPr>
                <a:picLocks noChangeAspect="1" noChangeArrowheads="1"/>
              </p:cNvPicPr>
              <p:nvPr/>
            </p:nvPicPr>
            <p:blipFill>
              <a:blip r:embed="rId15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6551" y="24536400"/>
                <a:ext cx="3071749" cy="38313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685800" dist="38100" dir="2700000" sx="101000" sy="101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69" name="Rectangle 68"/>
              <p:cNvSpPr/>
              <p:nvPr/>
            </p:nvSpPr>
            <p:spPr>
              <a:xfrm>
                <a:off x="885" y="25960909"/>
                <a:ext cx="9970842" cy="3094582"/>
              </a:xfrm>
              <a:prstGeom prst="rect">
                <a:avLst/>
              </a:prstGeom>
              <a:solidFill>
                <a:srgbClr val="FFFFFF">
                  <a:alpha val="85098"/>
                </a:srgbClr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4320" rtlCol="0" anchor="ctr"/>
              <a:lstStyle/>
              <a:p>
                <a:r>
                  <a:rPr lang="en-US" sz="1600" dirty="0" smtClean="0">
                    <a:solidFill>
                      <a:sysClr val="windowText" lastClr="000000"/>
                    </a:solidFill>
                    <a:latin typeface="Lato Light" charset="0"/>
                    <a:ea typeface="Lato Light" charset="0"/>
                    <a:cs typeface="Lato Light" charset="0"/>
                  </a:rPr>
                  <a:t>Experimental measurements, clinical data, and resident domain expertise</a:t>
                </a:r>
              </a:p>
            </p:txBody>
          </p:sp>
        </p:grpSp>
        <p:pic>
          <p:nvPicPr>
            <p:cNvPr id="13" name="Picture 4" descr="http://getdown.org/ben/wp-content/uploads/2011/06/Netlogo.gif"/>
            <p:cNvPicPr>
              <a:picLocks noChangeAspect="1" noChangeArrowheads="1"/>
            </p:cNvPicPr>
            <p:nvPr/>
          </p:nvPicPr>
          <p:blipFill rotWithShape="1">
            <a:blip r:embed="rId16" cstate="screen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210" t="27027" r="2822" b="4802"/>
            <a:stretch/>
          </p:blipFill>
          <p:spPr bwMode="auto">
            <a:xfrm>
              <a:off x="9405054" y="4987310"/>
              <a:ext cx="1073698" cy="107814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85800" dist="38100" dir="2700000" sx="101000" sy="101000" algn="tl" rotWithShape="0">
                <a:prstClr val="black">
                  <a:alpha val="5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5"/>
            <p:cNvPicPr>
              <a:picLocks noChangeAspect="1" noChangeArrowheads="1"/>
            </p:cNvPicPr>
            <p:nvPr/>
          </p:nvPicPr>
          <p:blipFill rotWithShape="1"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685210" y="5705332"/>
              <a:ext cx="1264815" cy="906451"/>
            </a:xfrm>
            <a:prstGeom prst="rect">
              <a:avLst/>
            </a:prstGeom>
            <a:noFill/>
            <a:ln>
              <a:noFill/>
            </a:ln>
            <a:effectLst>
              <a:outerShdw blurRad="685800" dist="38100" dir="2700000" sx="101000" sy="101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8331100" y="5298920"/>
              <a:ext cx="2656922" cy="929104"/>
            </a:xfrm>
            <a:prstGeom prst="rect">
              <a:avLst/>
            </a:prstGeom>
            <a:solidFill>
              <a:srgbClr val="FFFFFF">
                <a:alpha val="85098"/>
              </a:srgbClr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4320" rtlCol="0" anchor="ctr"/>
            <a:lstStyle/>
            <a:p>
              <a:r>
                <a:rPr lang="en-US" sz="1600" dirty="0" smtClean="0">
                  <a:solidFill>
                    <a:sysClr val="windowText" lastClr="000000"/>
                  </a:solidFill>
                  <a:latin typeface="Lato Light" charset="0"/>
                  <a:ea typeface="Lato Light" charset="0"/>
                  <a:cs typeface="Lato Light" charset="0"/>
                </a:rPr>
                <a:t>Multi-scale modeling of interactions between host and disease cells</a:t>
              </a:r>
              <a:endParaRPr lang="en-US" sz="1600" dirty="0">
                <a:solidFill>
                  <a:sysClr val="windowText" lastClr="000000"/>
                </a:solidFill>
                <a:latin typeface="Lato Light" charset="0"/>
                <a:ea typeface="Lato Light" charset="0"/>
                <a:cs typeface="Lato Light" charset="0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3643826" y="3707287"/>
              <a:ext cx="134629" cy="13462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" name="Oval 16"/>
            <p:cNvSpPr/>
            <p:nvPr/>
          </p:nvSpPr>
          <p:spPr>
            <a:xfrm>
              <a:off x="3673416" y="5817523"/>
              <a:ext cx="134629" cy="13462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8" name="Straight Connector 116"/>
            <p:cNvCxnSpPr>
              <a:stCxn id="38" idx="6"/>
              <a:endCxn id="51" idx="2"/>
            </p:cNvCxnSpPr>
            <p:nvPr/>
          </p:nvCxnSpPr>
          <p:spPr>
            <a:xfrm>
              <a:off x="3488223" y="1442078"/>
              <a:ext cx="768347" cy="2320825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16"/>
            <p:cNvCxnSpPr>
              <a:stCxn id="49" idx="6"/>
              <a:endCxn id="51" idx="2"/>
            </p:cNvCxnSpPr>
            <p:nvPr/>
          </p:nvCxnSpPr>
          <p:spPr>
            <a:xfrm flipV="1">
              <a:off x="3778455" y="3762903"/>
              <a:ext cx="478115" cy="11698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16"/>
            <p:cNvCxnSpPr>
              <a:stCxn id="50" idx="6"/>
              <a:endCxn id="51" idx="2"/>
            </p:cNvCxnSpPr>
            <p:nvPr/>
          </p:nvCxnSpPr>
          <p:spPr>
            <a:xfrm flipV="1">
              <a:off x="3808045" y="3762903"/>
              <a:ext cx="448525" cy="2121935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8223942" y="1431920"/>
              <a:ext cx="134629" cy="13462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2" name="Oval 21"/>
            <p:cNvSpPr/>
            <p:nvPr/>
          </p:nvSpPr>
          <p:spPr>
            <a:xfrm>
              <a:off x="8223942" y="3461514"/>
              <a:ext cx="134629" cy="13462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" name="Oval 22"/>
            <p:cNvSpPr/>
            <p:nvPr/>
          </p:nvSpPr>
          <p:spPr>
            <a:xfrm>
              <a:off x="8263785" y="5705332"/>
              <a:ext cx="134629" cy="134629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4" name="Straight Connector 116"/>
            <p:cNvCxnSpPr>
              <a:endCxn id="56" idx="2"/>
            </p:cNvCxnSpPr>
            <p:nvPr/>
          </p:nvCxnSpPr>
          <p:spPr>
            <a:xfrm flipV="1">
              <a:off x="7622296" y="1499234"/>
              <a:ext cx="601646" cy="2213183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116"/>
            <p:cNvCxnSpPr>
              <a:endCxn id="57" idx="2"/>
            </p:cNvCxnSpPr>
            <p:nvPr/>
          </p:nvCxnSpPr>
          <p:spPr>
            <a:xfrm flipV="1">
              <a:off x="7622296" y="3528829"/>
              <a:ext cx="601646" cy="183589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116"/>
            <p:cNvCxnSpPr>
              <a:endCxn id="58" idx="2"/>
            </p:cNvCxnSpPr>
            <p:nvPr/>
          </p:nvCxnSpPr>
          <p:spPr>
            <a:xfrm>
              <a:off x="7622296" y="3712418"/>
              <a:ext cx="641489" cy="2060229"/>
            </a:xfrm>
            <a:prstGeom prst="bentConnector3">
              <a:avLst>
                <a:gd name="adj1" fmla="val 47149"/>
              </a:avLst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Rounded Rectangle 26"/>
            <p:cNvSpPr>
              <a:spLocks noChangeAspect="1"/>
            </p:cNvSpPr>
            <p:nvPr/>
          </p:nvSpPr>
          <p:spPr>
            <a:xfrm>
              <a:off x="4307056" y="2394716"/>
              <a:ext cx="3264753" cy="2736376"/>
            </a:xfrm>
            <a:prstGeom prst="roundRect">
              <a:avLst>
                <a:gd name="adj" fmla="val 4219"/>
              </a:avLst>
            </a:prstGeom>
            <a:gradFill flip="none" rotWithShape="1">
              <a:gsLst>
                <a:gs pos="0">
                  <a:schemeClr val="bg2">
                    <a:lumMod val="75000"/>
                    <a:tint val="66000"/>
                    <a:satMod val="160000"/>
                  </a:schemeClr>
                </a:gs>
                <a:gs pos="50000">
                  <a:schemeClr val="bg2">
                    <a:lumMod val="75000"/>
                    <a:tint val="44500"/>
                    <a:satMod val="160000"/>
                  </a:schemeClr>
                </a:gs>
                <a:gs pos="100000">
                  <a:schemeClr val="bg2">
                    <a:lumMod val="75000"/>
                    <a:tint val="23500"/>
                    <a:satMod val="160000"/>
                  </a:schemeClr>
                </a:gs>
              </a:gsLst>
              <a:lin ang="2700000" scaled="1"/>
              <a:tileRect/>
            </a:gra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>
              <a:off x="5343788" y="2221109"/>
              <a:ext cx="1275522" cy="207264"/>
            </a:xfrm>
            <a:custGeom>
              <a:avLst/>
              <a:gdLst>
                <a:gd name="connsiteX0" fmla="*/ 5702968 w 5702968"/>
                <a:gd name="connsiteY0" fmla="*/ 914426 h 938489"/>
                <a:gd name="connsiteX1" fmla="*/ 3489158 w 5702968"/>
                <a:gd name="connsiteY1" fmla="*/ 26 h 938489"/>
                <a:gd name="connsiteX2" fmla="*/ 0 w 5702968"/>
                <a:gd name="connsiteY2" fmla="*/ 938489 h 938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02968" h="938489">
                  <a:moveTo>
                    <a:pt x="5702968" y="914426"/>
                  </a:moveTo>
                  <a:cubicBezTo>
                    <a:pt x="5071310" y="455220"/>
                    <a:pt x="4439653" y="-3985"/>
                    <a:pt x="3489158" y="26"/>
                  </a:cubicBezTo>
                  <a:cubicBezTo>
                    <a:pt x="2538663" y="4036"/>
                    <a:pt x="1269331" y="471262"/>
                    <a:pt x="0" y="938489"/>
                  </a:cubicBezTo>
                </a:path>
              </a:pathLst>
            </a:custGeom>
            <a:noFill/>
            <a:ln w="76200">
              <a:gradFill flip="none" rotWithShape="1">
                <a:gsLst>
                  <a:gs pos="0">
                    <a:schemeClr val="tx2">
                      <a:alpha val="80000"/>
                    </a:schemeClr>
                  </a:gs>
                  <a:gs pos="100000">
                    <a:schemeClr val="tx2">
                      <a:alpha val="0"/>
                    </a:schemeClr>
                  </a:gs>
                </a:gsLst>
                <a:lin ang="0" scaled="1"/>
                <a:tileRect/>
              </a:gra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5083387" y="3373434"/>
              <a:ext cx="350744" cy="818402"/>
            </a:xfrm>
            <a:custGeom>
              <a:avLst/>
              <a:gdLst>
                <a:gd name="connsiteX0" fmla="*/ 0 w 1588169"/>
                <a:gd name="connsiteY0" fmla="*/ 0 h 3705726"/>
                <a:gd name="connsiteX1" fmla="*/ 1155032 w 1588169"/>
                <a:gd name="connsiteY1" fmla="*/ 1106905 h 3705726"/>
                <a:gd name="connsiteX2" fmla="*/ 1588169 w 1588169"/>
                <a:gd name="connsiteY2" fmla="*/ 3705726 h 370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88169" h="3705726">
                  <a:moveTo>
                    <a:pt x="0" y="0"/>
                  </a:moveTo>
                  <a:cubicBezTo>
                    <a:pt x="445168" y="244642"/>
                    <a:pt x="890337" y="489284"/>
                    <a:pt x="1155032" y="1106905"/>
                  </a:cubicBezTo>
                  <a:cubicBezTo>
                    <a:pt x="1419727" y="1724526"/>
                    <a:pt x="1503948" y="2715126"/>
                    <a:pt x="1588169" y="3705726"/>
                  </a:cubicBezTo>
                </a:path>
              </a:pathLst>
            </a:custGeom>
            <a:noFill/>
            <a:ln w="76200">
              <a:gradFill>
                <a:gsLst>
                  <a:gs pos="0">
                    <a:schemeClr val="tx2">
                      <a:alpha val="0"/>
                    </a:schemeClr>
                  </a:gs>
                  <a:gs pos="100000">
                    <a:schemeClr val="tx2">
                      <a:alpha val="80000"/>
                    </a:schemeClr>
                  </a:gs>
                </a:gsLst>
                <a:lin ang="5400000" scaled="0"/>
              </a:gra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4600634" y="3474406"/>
              <a:ext cx="711268" cy="961890"/>
            </a:xfrm>
            <a:custGeom>
              <a:avLst/>
              <a:gdLst>
                <a:gd name="connsiteX0" fmla="*/ 3220621 w 3220621"/>
                <a:gd name="connsiteY0" fmla="*/ 4355431 h 4355431"/>
                <a:gd name="connsiteX1" fmla="*/ 357105 w 3220621"/>
                <a:gd name="connsiteY1" fmla="*/ 3416968 h 4355431"/>
                <a:gd name="connsiteX2" fmla="*/ 140537 w 3220621"/>
                <a:gd name="connsiteY2" fmla="*/ 0 h 4355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20621" h="4355431">
                  <a:moveTo>
                    <a:pt x="3220621" y="4355431"/>
                  </a:moveTo>
                  <a:cubicBezTo>
                    <a:pt x="2045536" y="4249152"/>
                    <a:pt x="870452" y="4142873"/>
                    <a:pt x="357105" y="3416968"/>
                  </a:cubicBezTo>
                  <a:cubicBezTo>
                    <a:pt x="-156242" y="2691063"/>
                    <a:pt x="-7853" y="1345531"/>
                    <a:pt x="140537" y="0"/>
                  </a:cubicBezTo>
                </a:path>
              </a:pathLst>
            </a:custGeom>
            <a:noFill/>
            <a:ln w="76200">
              <a:gradFill>
                <a:gsLst>
                  <a:gs pos="20000">
                    <a:schemeClr val="tx2">
                      <a:alpha val="80000"/>
                    </a:schemeClr>
                  </a:gs>
                  <a:gs pos="100000">
                    <a:schemeClr val="tx2">
                      <a:alpha val="0"/>
                    </a:schemeClr>
                  </a:gs>
                </a:gsLst>
                <a:lin ang="5400000" scaled="0"/>
              </a:gra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6228665" y="3261833"/>
              <a:ext cx="379927" cy="813089"/>
            </a:xfrm>
            <a:custGeom>
              <a:avLst/>
              <a:gdLst>
                <a:gd name="connsiteX0" fmla="*/ 11828 w 1720313"/>
                <a:gd name="connsiteY0" fmla="*/ 3681663 h 3681663"/>
                <a:gd name="connsiteX1" fmla="*/ 252460 w 1720313"/>
                <a:gd name="connsiteY1" fmla="*/ 1828800 h 3681663"/>
                <a:gd name="connsiteX2" fmla="*/ 1720313 w 1720313"/>
                <a:gd name="connsiteY2" fmla="*/ 0 h 3681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20313" h="3681663">
                  <a:moveTo>
                    <a:pt x="11828" y="3681663"/>
                  </a:moveTo>
                  <a:cubicBezTo>
                    <a:pt x="-10230" y="3062036"/>
                    <a:pt x="-32288" y="2442410"/>
                    <a:pt x="252460" y="1828800"/>
                  </a:cubicBezTo>
                  <a:cubicBezTo>
                    <a:pt x="537208" y="1215189"/>
                    <a:pt x="1128760" y="607594"/>
                    <a:pt x="1720313" y="0"/>
                  </a:cubicBezTo>
                </a:path>
              </a:pathLst>
            </a:custGeom>
            <a:noFill/>
            <a:ln w="76200">
              <a:gradFill>
                <a:gsLst>
                  <a:gs pos="20000">
                    <a:schemeClr val="tx2">
                      <a:alpha val="80000"/>
                    </a:schemeClr>
                  </a:gs>
                  <a:gs pos="100000">
                    <a:schemeClr val="tx2">
                      <a:alpha val="0"/>
                    </a:schemeClr>
                  </a:gs>
                </a:gsLst>
                <a:lin ang="5400000" scaled="0"/>
              </a:gra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" name="Freeform 31"/>
            <p:cNvSpPr/>
            <p:nvPr/>
          </p:nvSpPr>
          <p:spPr>
            <a:xfrm>
              <a:off x="6662963" y="3554120"/>
              <a:ext cx="459470" cy="898117"/>
            </a:xfrm>
            <a:custGeom>
              <a:avLst/>
              <a:gdLst>
                <a:gd name="connsiteX0" fmla="*/ 1708484 w 1989788"/>
                <a:gd name="connsiteY0" fmla="*/ 0 h 4066674"/>
                <a:gd name="connsiteX1" fmla="*/ 1852863 w 1989788"/>
                <a:gd name="connsiteY1" fmla="*/ 2310063 h 4066674"/>
                <a:gd name="connsiteX2" fmla="*/ 0 w 1989788"/>
                <a:gd name="connsiteY2" fmla="*/ 4066674 h 4066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89788" h="4066674">
                  <a:moveTo>
                    <a:pt x="1708484" y="0"/>
                  </a:moveTo>
                  <a:cubicBezTo>
                    <a:pt x="1923047" y="816142"/>
                    <a:pt x="2137610" y="1632284"/>
                    <a:pt x="1852863" y="2310063"/>
                  </a:cubicBezTo>
                  <a:cubicBezTo>
                    <a:pt x="1568116" y="2987842"/>
                    <a:pt x="784058" y="3527258"/>
                    <a:pt x="0" y="4066674"/>
                  </a:cubicBezTo>
                </a:path>
              </a:pathLst>
            </a:custGeom>
            <a:noFill/>
            <a:ln w="76200">
              <a:gradFill>
                <a:gsLst>
                  <a:gs pos="0">
                    <a:schemeClr val="tx2">
                      <a:alpha val="0"/>
                    </a:schemeClr>
                  </a:gs>
                  <a:gs pos="100000">
                    <a:schemeClr val="tx2">
                      <a:alpha val="80000"/>
                    </a:schemeClr>
                  </a:gs>
                </a:gsLst>
                <a:lin ang="5400000" scaled="0"/>
              </a:gradFill>
              <a:tailEnd type="stealt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33" name="Group 32"/>
            <p:cNvGrpSpPr>
              <a:grpSpLocks noChangeAspect="1"/>
            </p:cNvGrpSpPr>
            <p:nvPr/>
          </p:nvGrpSpPr>
          <p:grpSpPr>
            <a:xfrm>
              <a:off x="4167056" y="2097438"/>
              <a:ext cx="1138618" cy="1261712"/>
              <a:chOff x="9182100" y="7745467"/>
              <a:chExt cx="4075621" cy="4516229"/>
            </a:xfrm>
          </p:grpSpPr>
          <p:sp>
            <p:nvSpPr>
              <p:cNvPr id="63" name="Oval 62"/>
              <p:cNvSpPr/>
              <p:nvPr/>
            </p:nvSpPr>
            <p:spPr>
              <a:xfrm rot="631146">
                <a:off x="9182100" y="7745467"/>
                <a:ext cx="4075621" cy="4516229"/>
              </a:xfrm>
              <a:prstGeom prst="ellipse">
                <a:avLst/>
              </a:prstGeom>
              <a:gradFill flip="none" rotWithShape="1">
                <a:gsLst>
                  <a:gs pos="0">
                    <a:srgbClr val="C00000">
                      <a:tint val="66000"/>
                      <a:satMod val="160000"/>
                    </a:srgbClr>
                  </a:gs>
                  <a:gs pos="50000">
                    <a:srgbClr val="C00000">
                      <a:tint val="44500"/>
                      <a:satMod val="160000"/>
                    </a:srgbClr>
                  </a:gs>
                  <a:gs pos="100000">
                    <a:srgbClr val="C0000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solidFill>
                  <a:schemeClr val="tx1"/>
                </a:solidFill>
              </a:ln>
              <a:effectLst>
                <a:outerShdw blurRad="685800" dist="38100" dir="2700000" sx="101000" sy="101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4" name="Oval 63"/>
              <p:cNvSpPr/>
              <p:nvPr/>
            </p:nvSpPr>
            <p:spPr>
              <a:xfrm rot="1504017">
                <a:off x="10332978" y="8243993"/>
                <a:ext cx="2133600" cy="1752600"/>
              </a:xfrm>
              <a:prstGeom prst="ellipse">
                <a:avLst/>
              </a:prstGeom>
              <a:solidFill>
                <a:srgbClr val="C0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pic>
            <p:nvPicPr>
              <p:cNvPr id="65" name="Picture 5"/>
              <p:cNvPicPr>
                <a:picLocks noChangeAspect="1" noChangeArrowheads="1"/>
              </p:cNvPicPr>
              <p:nvPr/>
            </p:nvPicPr>
            <p:blipFill>
              <a:blip r:embed="rId18" cstate="screen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rightnessContrast brigh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101326">
                <a:off x="9432580" y="8333705"/>
                <a:ext cx="3657600" cy="30839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grpSp>
          <p:nvGrpSpPr>
            <p:cNvPr id="34" name="Group 33"/>
            <p:cNvGrpSpPr>
              <a:grpSpLocks noChangeAspect="1"/>
            </p:cNvGrpSpPr>
            <p:nvPr/>
          </p:nvGrpSpPr>
          <p:grpSpPr>
            <a:xfrm>
              <a:off x="6601479" y="2175557"/>
              <a:ext cx="1138618" cy="1261712"/>
              <a:chOff x="23660099" y="7516107"/>
              <a:chExt cx="4686963" cy="5193663"/>
            </a:xfrm>
          </p:grpSpPr>
          <p:sp>
            <p:nvSpPr>
              <p:cNvPr id="60" name="Oval 59"/>
              <p:cNvSpPr/>
              <p:nvPr/>
            </p:nvSpPr>
            <p:spPr>
              <a:xfrm rot="20727129">
                <a:off x="23660099" y="7516107"/>
                <a:ext cx="4686963" cy="5193663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0000"/>
                      <a:lumOff val="40000"/>
                      <a:tint val="66000"/>
                      <a:satMod val="160000"/>
                    </a:schemeClr>
                  </a:gs>
                  <a:gs pos="50000">
                    <a:schemeClr val="accent3">
                      <a:lumMod val="60000"/>
                      <a:lumOff val="40000"/>
                      <a:tint val="44500"/>
                      <a:satMod val="160000"/>
                    </a:schemeClr>
                  </a:gs>
                  <a:gs pos="100000">
                    <a:schemeClr val="accent3">
                      <a:lumMod val="60000"/>
                      <a:lumOff val="40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tx1"/>
                </a:solidFill>
              </a:ln>
              <a:effectLst>
                <a:outerShdw blurRad="685800" dist="38100" dir="2700000" sx="101000" sy="101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24533763" y="8097448"/>
                <a:ext cx="2453639" cy="2015490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pic>
            <p:nvPicPr>
              <p:cNvPr id="62" name="Picture 5"/>
              <p:cNvPicPr>
                <a:picLocks noChangeAspect="1" noChangeArrowheads="1"/>
              </p:cNvPicPr>
              <p:nvPr/>
            </p:nvPicPr>
            <p:blipFill>
              <a:blip r:embed="rId18" cstate="screen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rightnessContrast brigh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4124424">
                <a:off x="23873833" y="8254259"/>
                <a:ext cx="4206240" cy="35465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pic>
          <p:nvPicPr>
            <p:cNvPr id="35" name="Picture 2"/>
            <p:cNvPicPr>
              <a:picLocks noChangeAspect="1" noChangeArrowheads="1"/>
            </p:cNvPicPr>
            <p:nvPr/>
          </p:nvPicPr>
          <p:blipFill>
            <a:blip r:embed="rId20" cstate="screen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6349" y="3130741"/>
              <a:ext cx="233591" cy="228937"/>
            </a:xfrm>
            <a:prstGeom prst="rect">
              <a:avLst/>
            </a:prstGeom>
            <a:noFill/>
            <a:ln>
              <a:noFill/>
            </a:ln>
            <a:effectLst>
              <a:outerShdw blurRad="685800" dist="38100" dir="2700000" sx="101000" sy="101000" algn="tl" rotWithShape="0">
                <a:srgbClr val="C00000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20" cstate="screen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156129">
              <a:off x="6892000" y="3064953"/>
              <a:ext cx="233591" cy="228937"/>
            </a:xfrm>
            <a:prstGeom prst="rect">
              <a:avLst/>
            </a:prstGeom>
            <a:noFill/>
            <a:ln>
              <a:noFill/>
            </a:ln>
            <a:effectLst>
              <a:outerShdw blurRad="685800" dist="38100" dir="2700000" sx="101000" sy="101000" algn="tl" rotWithShape="0">
                <a:srgbClr val="C00000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20" cstate="screen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156129">
              <a:off x="7074690" y="2886948"/>
              <a:ext cx="233591" cy="228937"/>
            </a:xfrm>
            <a:prstGeom prst="rect">
              <a:avLst/>
            </a:prstGeom>
            <a:noFill/>
            <a:ln>
              <a:noFill/>
            </a:ln>
            <a:effectLst>
              <a:outerShdw blurRad="685800" dist="38100" dir="2700000" sx="101000" sy="101000" algn="tl" rotWithShape="0">
                <a:srgbClr val="C00000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8" name="Group 37"/>
            <p:cNvGrpSpPr>
              <a:grpSpLocks noChangeAspect="1"/>
            </p:cNvGrpSpPr>
            <p:nvPr/>
          </p:nvGrpSpPr>
          <p:grpSpPr>
            <a:xfrm>
              <a:off x="5356160" y="4150623"/>
              <a:ext cx="1261711" cy="1138618"/>
              <a:chOff x="17132491" y="17517703"/>
              <a:chExt cx="5193663" cy="4686963"/>
            </a:xfrm>
          </p:grpSpPr>
          <p:sp>
            <p:nvSpPr>
              <p:cNvPr id="57" name="Oval 56"/>
              <p:cNvSpPr/>
              <p:nvPr/>
            </p:nvSpPr>
            <p:spPr>
              <a:xfrm rot="17488696">
                <a:off x="17385841" y="17264353"/>
                <a:ext cx="4686963" cy="5193663"/>
              </a:xfrm>
              <a:prstGeom prst="ellipse">
                <a:avLst/>
              </a:prstGeom>
              <a:gradFill flip="none" rotWithShape="1">
                <a:gsLst>
                  <a:gs pos="0">
                    <a:srgbClr val="FFC000">
                      <a:tint val="66000"/>
                      <a:satMod val="160000"/>
                    </a:srgbClr>
                  </a:gs>
                  <a:gs pos="50000">
                    <a:srgbClr val="FFC000">
                      <a:tint val="44500"/>
                      <a:satMod val="160000"/>
                    </a:srgbClr>
                  </a:gs>
                  <a:gs pos="100000">
                    <a:srgbClr val="FFC00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solidFill>
                  <a:schemeClr val="tx1"/>
                </a:solidFill>
              </a:ln>
              <a:effectLst>
                <a:outerShdw blurRad="685800" dist="38100" dir="2700000" sx="101000" sy="101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8" name="Oval 57"/>
              <p:cNvSpPr/>
              <p:nvPr/>
            </p:nvSpPr>
            <p:spPr>
              <a:xfrm rot="18361567">
                <a:off x="17544570" y="18457255"/>
                <a:ext cx="2453639" cy="2015490"/>
              </a:xfrm>
              <a:prstGeom prst="ellipse">
                <a:avLst/>
              </a:prstGeom>
              <a:solidFill>
                <a:srgbClr val="FFC000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pic>
            <p:nvPicPr>
              <p:cNvPr id="59" name="Picture 5"/>
              <p:cNvPicPr>
                <a:picLocks noChangeAspect="1" noChangeArrowheads="1"/>
              </p:cNvPicPr>
              <p:nvPr/>
            </p:nvPicPr>
            <p:blipFill>
              <a:blip r:embed="rId18" cstate="screen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rightnessContrast brigh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358586">
                <a:off x="17554555" y="18024981"/>
                <a:ext cx="4206240" cy="35465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cxnSp>
          <p:nvCxnSpPr>
            <p:cNvPr id="39" name="Straight Connector 38"/>
            <p:cNvCxnSpPr/>
            <p:nvPr/>
          </p:nvCxnSpPr>
          <p:spPr>
            <a:xfrm>
              <a:off x="4868601" y="3223747"/>
              <a:ext cx="0" cy="105010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4180406" y="1698374"/>
              <a:ext cx="14183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solidFill>
                    <a:prstClr val="black"/>
                  </a:solidFill>
                  <a:latin typeface="Lato" charset="0"/>
                  <a:ea typeface="Lato" charset="0"/>
                  <a:cs typeface="Lato" charset="0"/>
                </a:rPr>
                <a:t>Transformed cell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392493" y="1769838"/>
              <a:ext cx="10871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solidFill>
                    <a:prstClr val="black"/>
                  </a:solidFill>
                  <a:latin typeface="Lato" charset="0"/>
                  <a:ea typeface="Lato" charset="0"/>
                  <a:cs typeface="Lato" charset="0"/>
                </a:rPr>
                <a:t>Infected cell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41607" y="5393263"/>
              <a:ext cx="14718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i="1" dirty="0" smtClean="0">
                  <a:solidFill>
                    <a:prstClr val="black"/>
                  </a:solidFill>
                  <a:latin typeface="Lato" charset="0"/>
                  <a:ea typeface="Lato" charset="0"/>
                  <a:cs typeface="Lato" charset="0"/>
                </a:rPr>
                <a:t>Immune cell</a:t>
              </a:r>
            </a:p>
          </p:txBody>
        </p:sp>
        <p:cxnSp>
          <p:nvCxnSpPr>
            <p:cNvPr id="43" name="Straight Connector 42"/>
            <p:cNvCxnSpPr/>
            <p:nvPr/>
          </p:nvCxnSpPr>
          <p:spPr>
            <a:xfrm flipH="1">
              <a:off x="4863740" y="4296351"/>
              <a:ext cx="840093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4811915" y="4245866"/>
              <a:ext cx="86163" cy="8616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45" name="Straight Connector 44"/>
            <p:cNvCxnSpPr/>
            <p:nvPr/>
          </p:nvCxnSpPr>
          <p:spPr>
            <a:xfrm flipV="1">
              <a:off x="6461268" y="3548124"/>
              <a:ext cx="16813" cy="91200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6878703" y="3223747"/>
              <a:ext cx="0" cy="32311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6518337" y="3546857"/>
              <a:ext cx="363499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6427463" y="3496756"/>
              <a:ext cx="86163" cy="8616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49" name="Straight Connector 48"/>
            <p:cNvCxnSpPr/>
            <p:nvPr/>
          </p:nvCxnSpPr>
          <p:spPr>
            <a:xfrm flipH="1">
              <a:off x="5099341" y="2558573"/>
              <a:ext cx="525053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Oval 49"/>
            <p:cNvSpPr/>
            <p:nvPr/>
          </p:nvSpPr>
          <p:spPr>
            <a:xfrm>
              <a:off x="5552374" y="2501888"/>
              <a:ext cx="86163" cy="8616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51" name="Straight Connector 50"/>
            <p:cNvCxnSpPr/>
            <p:nvPr/>
          </p:nvCxnSpPr>
          <p:spPr>
            <a:xfrm flipH="1">
              <a:off x="6356782" y="4944877"/>
              <a:ext cx="525053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6809817" y="4888191"/>
              <a:ext cx="86163" cy="86163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3" name="Oval 52"/>
            <p:cNvSpPr/>
            <p:nvPr/>
          </p:nvSpPr>
          <p:spPr>
            <a:xfrm>
              <a:off x="4256570" y="3712417"/>
              <a:ext cx="100972" cy="10097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4" name="Oval 53"/>
            <p:cNvSpPr/>
            <p:nvPr/>
          </p:nvSpPr>
          <p:spPr>
            <a:xfrm>
              <a:off x="7521324" y="3661931"/>
              <a:ext cx="100972" cy="10097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895664" y="3770645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solidFill>
                    <a:prstClr val="black"/>
                  </a:solidFill>
                  <a:latin typeface="Lato" charset="0"/>
                  <a:ea typeface="Lato" charset="0"/>
                  <a:cs typeface="Lato" charset="0"/>
                </a:rPr>
                <a:t>Virus</a:t>
              </a:r>
            </a:p>
          </p:txBody>
        </p:sp>
        <p:pic>
          <p:nvPicPr>
            <p:cNvPr id="91" name="Picture 2"/>
            <p:cNvPicPr preferRelativeResize="0">
              <a:picLocks noChangeArrowheads="1"/>
            </p:cNvPicPr>
            <p:nvPr/>
          </p:nvPicPr>
          <p:blipFill>
            <a:blip r:embed="rId22" cstate="screen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1071747">
              <a:off x="7254194" y="4137769"/>
              <a:ext cx="517790" cy="507470"/>
            </a:xfrm>
            <a:prstGeom prst="rect">
              <a:avLst/>
            </a:prstGeom>
            <a:noFill/>
            <a:ln>
              <a:noFill/>
            </a:ln>
            <a:effectLst>
              <a:outerShdw blurRad="685800" dist="38100" dir="2700000" sx="101000" sy="101000" algn="tl" rotWithShape="0">
                <a:srgbClr val="C00000">
                  <a:alpha val="4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9377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07885" y="163351"/>
            <a:ext cx="21678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384354"/>
                </a:solidFill>
                <a:latin typeface="Lato" charset="0"/>
              </a:rPr>
              <a:t>Takeaways</a:t>
            </a:r>
            <a:endParaRPr lang="en-US" sz="3200" dirty="0">
              <a:solidFill>
                <a:srgbClr val="384354"/>
              </a:solidFill>
              <a:effectLst/>
              <a:latin typeface="Lato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48640" y="1188720"/>
            <a:ext cx="859536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384354"/>
                </a:solidFill>
                <a:effectLst/>
                <a:latin typeface="Lato" charset="0"/>
                <a:ea typeface="Lato" charset="0"/>
                <a:cs typeface="Lato" charset="0"/>
              </a:rPr>
              <a:t>Systems biology complements cell biology — it doesn’t replace it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>
              <a:solidFill>
                <a:srgbClr val="384354"/>
              </a:solidFill>
              <a:latin typeface="Lato" charset="0"/>
              <a:ea typeface="Lato" charset="0"/>
              <a:cs typeface="Lato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384354"/>
                </a:solidFill>
                <a:effectLst/>
                <a:latin typeface="Lato" charset="0"/>
                <a:ea typeface="Lato" charset="0"/>
                <a:cs typeface="Lato" charset="0"/>
              </a:rPr>
              <a:t>Top-down and bottom-up modeling approaches </a:t>
            </a:r>
            <a:r>
              <a:rPr lang="en-US" sz="2000" dirty="0" smtClean="0">
                <a:solidFill>
                  <a:srgbClr val="384354"/>
                </a:solidFill>
                <a:effectLst/>
                <a:latin typeface="Lato" charset="0"/>
                <a:ea typeface="Lato" charset="0"/>
                <a:cs typeface="Lato" charset="0"/>
              </a:rPr>
              <a:t>each have advantages, depending on context and data available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>
              <a:solidFill>
                <a:srgbClr val="384354"/>
              </a:solidFill>
              <a:latin typeface="Lato" charset="0"/>
              <a:ea typeface="Lato" charset="0"/>
              <a:cs typeface="Lato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384354"/>
                </a:solidFill>
                <a:effectLst/>
                <a:latin typeface="Lato" charset="0"/>
                <a:ea typeface="Lato" charset="0"/>
                <a:cs typeface="Lato" charset="0"/>
              </a:rPr>
              <a:t>Idealized cycle includes experimental investigation, </a:t>
            </a:r>
            <a:r>
              <a:rPr lang="en-US" sz="2000" dirty="0" smtClean="0">
                <a:solidFill>
                  <a:srgbClr val="384354"/>
                </a:solidFill>
                <a:effectLst/>
                <a:latin typeface="Lato" charset="0"/>
                <a:ea typeface="Lato" charset="0"/>
                <a:cs typeface="Lato" charset="0"/>
              </a:rPr>
              <a:t>data generation, systems-level </a:t>
            </a:r>
            <a:r>
              <a:rPr lang="en-US" sz="2000" dirty="0" smtClean="0">
                <a:solidFill>
                  <a:srgbClr val="384354"/>
                </a:solidFill>
                <a:effectLst/>
                <a:latin typeface="Lato" charset="0"/>
                <a:ea typeface="Lato" charset="0"/>
                <a:cs typeface="Lato" charset="0"/>
              </a:rPr>
              <a:t>modeling, and mechanistic </a:t>
            </a:r>
            <a:r>
              <a:rPr lang="en-US" sz="2000" dirty="0" smtClean="0">
                <a:solidFill>
                  <a:srgbClr val="384354"/>
                </a:solidFill>
                <a:effectLst/>
                <a:latin typeface="Lato" charset="0"/>
                <a:ea typeface="Lato" charset="0"/>
                <a:cs typeface="Lato" charset="0"/>
              </a:rPr>
              <a:t>characterization (rinse and repeat as needed)</a:t>
            </a:r>
            <a:endParaRPr lang="en-US" sz="2000" dirty="0" smtClean="0">
              <a:solidFill>
                <a:srgbClr val="384354"/>
              </a:solidFill>
              <a:effectLst/>
              <a:latin typeface="Lato" charset="0"/>
              <a:ea typeface="Lato" charset="0"/>
              <a:cs typeface="Lato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000" dirty="0">
              <a:solidFill>
                <a:srgbClr val="384354"/>
              </a:solidFill>
              <a:latin typeface="Lato" charset="0"/>
              <a:ea typeface="Lato" charset="0"/>
              <a:cs typeface="Lato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384354"/>
                </a:solidFill>
                <a:effectLst/>
                <a:latin typeface="Lato" charset="0"/>
                <a:ea typeface="Lato" charset="0"/>
                <a:cs typeface="Lato" charset="0"/>
              </a:rPr>
              <a:t>Don’t get tripped up or discouraged by semantics and </a:t>
            </a:r>
            <a:r>
              <a:rPr lang="en-US" sz="2000" dirty="0" smtClean="0">
                <a:solidFill>
                  <a:srgbClr val="384354"/>
                </a:solidFill>
                <a:effectLst/>
                <a:latin typeface="Lato" charset="0"/>
                <a:ea typeface="Lato" charset="0"/>
                <a:cs typeface="Lato" charset="0"/>
              </a:rPr>
              <a:t>naysayers</a:t>
            </a:r>
          </a:p>
          <a:p>
            <a:pPr marL="342900" indent="-342900">
              <a:buFont typeface="Arial" charset="0"/>
              <a:buChar char="•"/>
            </a:pPr>
            <a:endParaRPr lang="en-US" sz="2000" dirty="0">
              <a:solidFill>
                <a:srgbClr val="384354"/>
              </a:solidFill>
              <a:latin typeface="Lato" charset="0"/>
              <a:ea typeface="Lato" charset="0"/>
              <a:cs typeface="Lato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>
                <a:solidFill>
                  <a:srgbClr val="384354"/>
                </a:solidFill>
                <a:effectLst/>
                <a:latin typeface="Lato" charset="0"/>
                <a:ea typeface="Lato" charset="0"/>
                <a:cs typeface="Lato" charset="0"/>
              </a:rPr>
              <a:t>Data* — and the question you’re trying to ask with it — are always the most important things!</a:t>
            </a:r>
            <a:br>
              <a:rPr lang="en-US" sz="2000" dirty="0" smtClean="0">
                <a:solidFill>
                  <a:srgbClr val="384354"/>
                </a:solidFill>
                <a:effectLst/>
                <a:latin typeface="Lato" charset="0"/>
                <a:ea typeface="Lato" charset="0"/>
                <a:cs typeface="Lato" charset="0"/>
              </a:rPr>
            </a:br>
            <a:r>
              <a:rPr lang="en-US" sz="2000" dirty="0" smtClean="0">
                <a:solidFill>
                  <a:srgbClr val="384354"/>
                </a:solidFill>
                <a:effectLst/>
                <a:latin typeface="Lato" charset="0"/>
                <a:ea typeface="Lato" charset="0"/>
                <a:cs typeface="Lato" charset="0"/>
              </a:rPr>
              <a:t/>
            </a:r>
            <a:br>
              <a:rPr lang="en-US" sz="2000" dirty="0" smtClean="0">
                <a:solidFill>
                  <a:srgbClr val="384354"/>
                </a:solidFill>
                <a:effectLst/>
                <a:latin typeface="Lato" charset="0"/>
                <a:ea typeface="Lato" charset="0"/>
                <a:cs typeface="Lato" charset="0"/>
              </a:rPr>
            </a:br>
            <a:r>
              <a:rPr lang="en-US" sz="2000" i="1" dirty="0" smtClean="0">
                <a:solidFill>
                  <a:srgbClr val="384354"/>
                </a:solidFill>
                <a:effectLst/>
                <a:latin typeface="Lato" charset="0"/>
                <a:ea typeface="Lato" charset="0"/>
                <a:cs typeface="Lato" charset="0"/>
              </a:rPr>
              <a:t>* open science, data sharing means better models for everyone!</a:t>
            </a:r>
            <a:endParaRPr lang="en-US" sz="2000" i="1" dirty="0">
              <a:solidFill>
                <a:srgbClr val="384354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2218" y="3625678"/>
            <a:ext cx="1325411" cy="20709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7550" y="808917"/>
            <a:ext cx="3154749" cy="218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19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2753" y="1287576"/>
            <a:ext cx="460644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chemeClr val="dk1"/>
              </a:buClr>
              <a:buSzPct val="25000"/>
            </a:pPr>
            <a:r>
              <a:rPr lang="en-US" sz="2000" b="1" i="0" u="none" strike="noStrike" cap="none" smtClean="0">
                <a:solidFill>
                  <a:srgbClr val="384354"/>
                </a:solidFill>
                <a:latin typeface="Lato" charset="0"/>
                <a:ea typeface="Lato" charset="0"/>
                <a:cs typeface="Lato" charset="0"/>
                <a:sym typeface="Helvetica Neue"/>
              </a:rPr>
              <a:t>Questions</a:t>
            </a:r>
            <a:r>
              <a:rPr lang="en-US" sz="2000" b="1" i="0" u="none" strike="noStrike" cap="none" dirty="0" smtClean="0">
                <a:solidFill>
                  <a:srgbClr val="384354"/>
                </a:solidFill>
                <a:latin typeface="Lato" charset="0"/>
                <a:ea typeface="Lato" charset="0"/>
                <a:cs typeface="Lato" charset="0"/>
                <a:sym typeface="Helvetica Neue"/>
              </a:rPr>
              <a:t>?</a:t>
            </a:r>
            <a:endParaRPr lang="en-US" sz="2000" b="1" i="0" u="none" strike="noStrike" cap="none" dirty="0" smtClean="0">
              <a:solidFill>
                <a:srgbClr val="384354"/>
              </a:solidFill>
              <a:latin typeface="Lato" charset="0"/>
              <a:ea typeface="Lato" charset="0"/>
              <a:cs typeface="Lato" charset="0"/>
              <a:sym typeface="Helvetica Neue"/>
            </a:endParaRPr>
          </a:p>
          <a:p>
            <a:pPr lvl="0">
              <a:buClr>
                <a:schemeClr val="dk1"/>
              </a:buClr>
              <a:buSzPct val="25000"/>
            </a:pPr>
            <a:endParaRPr lang="en" sz="800" b="1" i="0" u="none" strike="noStrike" cap="none" dirty="0" smtClean="0">
              <a:solidFill>
                <a:srgbClr val="384354"/>
              </a:solidFill>
              <a:latin typeface="Lato" charset="0"/>
              <a:ea typeface="Lato" charset="0"/>
              <a:cs typeface="Lato" charset="0"/>
              <a:sym typeface="Helvetica Neue"/>
            </a:endParaRPr>
          </a:p>
          <a:p>
            <a:pPr lvl="0">
              <a:buClr>
                <a:schemeClr val="dk1"/>
              </a:buClr>
              <a:buSzPct val="25000"/>
            </a:pPr>
            <a:endParaRPr lang="en-US" dirty="0" smtClean="0">
              <a:solidFill>
                <a:srgbClr val="384354"/>
              </a:solidFill>
              <a:latin typeface="Lato" charset="0"/>
              <a:ea typeface="Lato" charset="0"/>
              <a:cs typeface="Lato" charset="0"/>
            </a:endParaRPr>
          </a:p>
          <a:p>
            <a:pPr lvl="0">
              <a:buClr>
                <a:schemeClr val="dk1"/>
              </a:buClr>
              <a:buSzPct val="25000"/>
            </a:pPr>
            <a:r>
              <a:rPr lang="en-US" dirty="0" smtClean="0">
                <a:solidFill>
                  <a:srgbClr val="384354"/>
                </a:solidFill>
                <a:latin typeface="Lato" charset="0"/>
                <a:ea typeface="Lato" charset="0"/>
                <a:cs typeface="Lato" charset="0"/>
              </a:rPr>
              <a:t>Email: </a:t>
            </a:r>
            <a:r>
              <a:rPr lang="en-US" dirty="0" smtClean="0">
                <a:solidFill>
                  <a:srgbClr val="384354"/>
                </a:solidFill>
                <a:latin typeface="Lato" charset="0"/>
                <a:ea typeface="Lato" charset="0"/>
                <a:cs typeface="Lato" charset="0"/>
                <a:hlinkClick r:id="rId3"/>
              </a:rPr>
              <a:t>james.eddy@sagebionetworks.org</a:t>
            </a:r>
            <a:endParaRPr lang="en-US" dirty="0" smtClean="0">
              <a:solidFill>
                <a:srgbClr val="384354"/>
              </a:solidFill>
              <a:latin typeface="Lato" charset="0"/>
              <a:ea typeface="Lato" charset="0"/>
              <a:cs typeface="Lato" charset="0"/>
            </a:endParaRPr>
          </a:p>
          <a:p>
            <a:pPr lvl="0">
              <a:buClr>
                <a:schemeClr val="dk1"/>
              </a:buClr>
              <a:buSzPct val="25000"/>
            </a:pPr>
            <a:r>
              <a:rPr lang="en-US" dirty="0" smtClean="0">
                <a:solidFill>
                  <a:srgbClr val="384354"/>
                </a:solidFill>
                <a:latin typeface="Lato" charset="0"/>
                <a:ea typeface="Lato" charset="0"/>
                <a:cs typeface="Lato" charset="0"/>
              </a:rPr>
              <a:t>Twitter: @</a:t>
            </a:r>
            <a:r>
              <a:rPr lang="en-US" dirty="0" err="1" smtClean="0">
                <a:solidFill>
                  <a:srgbClr val="384354"/>
                </a:solidFill>
                <a:latin typeface="Lato" charset="0"/>
                <a:ea typeface="Lato" charset="0"/>
                <a:cs typeface="Lato" charset="0"/>
              </a:rPr>
              <a:t>jamesaeddy</a:t>
            </a:r>
            <a:endParaRPr lang="en-US" dirty="0" smtClean="0">
              <a:solidFill>
                <a:srgbClr val="384354"/>
              </a:solidFill>
              <a:latin typeface="Lato" charset="0"/>
              <a:ea typeface="Lato" charset="0"/>
              <a:cs typeface="Lato" charset="0"/>
            </a:endParaRPr>
          </a:p>
          <a:p>
            <a:pPr lvl="0">
              <a:buClr>
                <a:schemeClr val="dk1"/>
              </a:buClr>
              <a:buSzPct val="25000"/>
            </a:pPr>
            <a:endParaRPr lang="en" dirty="0" smtClean="0">
              <a:solidFill>
                <a:srgbClr val="384354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29200" y="401110"/>
            <a:ext cx="6695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600" b="1" smtClean="0">
                <a:solidFill>
                  <a:srgbClr val="384354"/>
                </a:solidFill>
                <a:effectLst/>
                <a:latin typeface="Lato" charset="0"/>
              </a:rPr>
              <a:t>Want to learn more?</a:t>
            </a:r>
            <a:endParaRPr lang="en-US" sz="3600" dirty="0">
              <a:solidFill>
                <a:srgbClr val="384354"/>
              </a:solidFill>
              <a:effectLst/>
              <a:latin typeface="Lato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01946" y="1284566"/>
            <a:ext cx="5422502" cy="276998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r"/>
            <a:r>
              <a:rPr lang="en-US" sz="2000" b="1" dirty="0" smtClean="0">
                <a:solidFill>
                  <a:srgbClr val="384354"/>
                </a:solidFill>
                <a:latin typeface="Lato" charset="0"/>
              </a:rPr>
              <a:t>Resources on </a:t>
            </a:r>
            <a:r>
              <a:rPr lang="en-US" sz="2000" b="1" dirty="0">
                <a:solidFill>
                  <a:srgbClr val="384354"/>
                </a:solidFill>
                <a:latin typeface="Lato" charset="0"/>
              </a:rPr>
              <a:t>the mini-DREAM Synapse page</a:t>
            </a:r>
          </a:p>
          <a:p>
            <a:pPr algn="r"/>
            <a:endParaRPr lang="en-US" sz="2000" b="1" dirty="0" smtClean="0">
              <a:solidFill>
                <a:srgbClr val="384354"/>
              </a:solidFill>
              <a:effectLst/>
              <a:latin typeface="Lato" charset="0"/>
              <a:ea typeface="Lato Light" charset="0"/>
              <a:cs typeface="Lato Light" charset="0"/>
            </a:endParaRPr>
          </a:p>
          <a:p>
            <a:pPr algn="r"/>
            <a:r>
              <a:rPr lang="en-US" sz="2000" b="1" i="1" dirty="0" smtClean="0">
                <a:solidFill>
                  <a:srgbClr val="384354"/>
                </a:solidFill>
                <a:latin typeface="Lato" charset="0"/>
                <a:ea typeface="Lato" charset="0"/>
                <a:cs typeface="Lato" charset="0"/>
              </a:rPr>
              <a:t>(see Additional Resources)</a:t>
            </a:r>
            <a:endParaRPr lang="en-US" dirty="0" smtClean="0">
              <a:latin typeface="Lato Light" charset="0"/>
              <a:ea typeface="Lato Light" charset="0"/>
              <a:cs typeface="Lato Light" charset="0"/>
            </a:endParaRPr>
          </a:p>
          <a:p>
            <a:pPr algn="r"/>
            <a:endParaRPr lang="en-US" dirty="0" smtClean="0">
              <a:latin typeface="Lato Light" charset="0"/>
              <a:ea typeface="Lato Light" charset="0"/>
              <a:cs typeface="Lato Light" charset="0"/>
              <a:hlinkClick r:id="rId4"/>
            </a:endParaRPr>
          </a:p>
          <a:p>
            <a:pPr algn="r"/>
            <a:r>
              <a:rPr lang="en-US" b="1" dirty="0" smtClean="0">
                <a:latin typeface="Lato" charset="0"/>
                <a:ea typeface="Lato" charset="0"/>
                <a:cs typeface="Lato" charset="0"/>
                <a:hlinkClick r:id="rId4"/>
              </a:rPr>
              <a:t>Systems Biology &amp; Bioinformatics</a:t>
            </a:r>
            <a:endParaRPr lang="en-US" b="1" dirty="0" smtClean="0">
              <a:latin typeface="Lato" charset="0"/>
              <a:ea typeface="Lato" charset="0"/>
              <a:cs typeface="Lato" charset="0"/>
            </a:endParaRPr>
          </a:p>
          <a:p>
            <a:pPr algn="r"/>
            <a:r>
              <a:rPr lang="en-US" dirty="0" smtClean="0">
                <a:latin typeface="Lato Light" charset="0"/>
                <a:ea typeface="Lato Light" charset="0"/>
                <a:cs typeface="Lato Light" charset="0"/>
              </a:rPr>
              <a:t>Courses, tutorials, and other resources to learn more about the use of mathematics, statistics, and programming for biomedical research applications.</a:t>
            </a:r>
          </a:p>
          <a:p>
            <a:pPr algn="r"/>
            <a:endParaRPr lang="en-US" sz="2400" dirty="0" smtClean="0">
              <a:solidFill>
                <a:srgbClr val="384354"/>
              </a:solidFill>
              <a:effectLst/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22753" y="401110"/>
            <a:ext cx="6695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rgbClr val="384354"/>
                </a:solidFill>
                <a:effectLst/>
                <a:latin typeface="Lato" charset="0"/>
              </a:rPr>
              <a:t>Thanks!</a:t>
            </a:r>
            <a:endParaRPr lang="en-US" sz="3600" dirty="0">
              <a:solidFill>
                <a:srgbClr val="384354"/>
              </a:solidFill>
              <a:effectLst/>
              <a:latin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934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lide.url=https://www.polleverywhere.com/free_text_polls/7TEfa8VczwBhjUJ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3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857627" y="438912"/>
            <a:ext cx="24767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384354"/>
                </a:solidFill>
                <a:effectLst/>
                <a:latin typeface="Lato" charset="0"/>
              </a:rPr>
              <a:t>Word cloud!</a:t>
            </a:r>
            <a:endParaRPr lang="en-US" sz="3200" dirty="0">
              <a:solidFill>
                <a:srgbClr val="384354"/>
              </a:solidFill>
              <a:effectLst/>
              <a:latin typeface="Lato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40227" y="4908097"/>
            <a:ext cx="691154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384354"/>
                </a:solidFill>
                <a:effectLst/>
                <a:latin typeface="Lato" charset="0"/>
                <a:ea typeface="Lato" charset="0"/>
                <a:cs typeface="Lato" charset="0"/>
              </a:rPr>
              <a:t>Scientific theories, cellular components, specific physical models, modeling classes — all great answers</a:t>
            </a:r>
            <a:r>
              <a:rPr lang="en-US" sz="2000" b="1" dirty="0" smtClean="0">
                <a:solidFill>
                  <a:srgbClr val="384354"/>
                </a:solidFill>
                <a:effectLst/>
                <a:latin typeface="Lato" charset="0"/>
              </a:rPr>
              <a:t/>
            </a:r>
            <a:br>
              <a:rPr lang="en-US" sz="2000" b="1" dirty="0" smtClean="0">
                <a:solidFill>
                  <a:srgbClr val="384354"/>
                </a:solidFill>
                <a:effectLst/>
                <a:latin typeface="Lato" charset="0"/>
              </a:rPr>
            </a:br>
            <a:endParaRPr lang="en-US" sz="2000" b="1" dirty="0" smtClean="0">
              <a:solidFill>
                <a:srgbClr val="384354"/>
              </a:solidFill>
              <a:effectLst/>
              <a:latin typeface="Lato" charset="0"/>
            </a:endParaRPr>
          </a:p>
          <a:p>
            <a:pPr algn="ctr"/>
            <a:r>
              <a:rPr lang="en-US" sz="2000" b="1" dirty="0" smtClean="0">
                <a:solidFill>
                  <a:srgbClr val="384354"/>
                </a:solidFill>
                <a:latin typeface="Lato" charset="0"/>
                <a:ea typeface="Lato Light" charset="0"/>
                <a:cs typeface="Lato Light" charset="0"/>
              </a:rPr>
              <a:t>Also worth noting: </a:t>
            </a:r>
            <a:r>
              <a:rPr lang="en-US" sz="2000" dirty="0" smtClean="0">
                <a:solidFill>
                  <a:srgbClr val="384354"/>
                </a:solidFill>
                <a:latin typeface="Lato" charset="0"/>
                <a:ea typeface="Lato" charset="0"/>
                <a:cs typeface="Lato" charset="0"/>
              </a:rPr>
              <a:t>animal (e.g., mouse) models, cell lines, epidemiological models, anatomy diagrams</a:t>
            </a:r>
            <a:endParaRPr lang="en-US" sz="2000" dirty="0">
              <a:solidFill>
                <a:srgbClr val="384354"/>
              </a:solidFill>
              <a:effectLst/>
              <a:latin typeface="Lato Light" charset="0"/>
              <a:ea typeface="Lato Light" charset="0"/>
              <a:cs typeface="Lato Light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1539" y="1754656"/>
            <a:ext cx="6508922" cy="302740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258065" y="1069382"/>
            <a:ext cx="56758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384354"/>
                </a:solidFill>
                <a:effectLst/>
                <a:latin typeface="Lato" charset="0"/>
                <a:ea typeface="Lato" charset="0"/>
                <a:cs typeface="Lato" charset="0"/>
              </a:rPr>
              <a:t>(this is more confusing than I intended</a:t>
            </a:r>
            <a:r>
              <a:rPr lang="mr-IN" sz="2000" dirty="0" smtClean="0">
                <a:solidFill>
                  <a:srgbClr val="384354"/>
                </a:solidFill>
                <a:effectLst/>
                <a:latin typeface="Lato" charset="0"/>
                <a:ea typeface="Lato" charset="0"/>
                <a:cs typeface="Lato" charset="0"/>
              </a:rPr>
              <a:t>…</a:t>
            </a:r>
            <a:r>
              <a:rPr lang="en-US" sz="2000" dirty="0" smtClean="0">
                <a:solidFill>
                  <a:srgbClr val="384354"/>
                </a:solidFill>
                <a:effectLst/>
                <a:latin typeface="Lato" charset="0"/>
                <a:ea typeface="Lato" charset="0"/>
                <a:cs typeface="Lato" charset="0"/>
              </a:rPr>
              <a:t>)</a:t>
            </a:r>
            <a:endParaRPr lang="en-US" sz="2000" dirty="0">
              <a:solidFill>
                <a:srgbClr val="384354"/>
              </a:solidFill>
              <a:effectLst/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47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lide.url=https://www.polleverywhere.com/free_text_polls/Hocm5DCbATtl2BM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11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588770" y="438912"/>
            <a:ext cx="30144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384354"/>
                </a:solidFill>
                <a:effectLst/>
                <a:latin typeface="Lato" charset="0"/>
              </a:rPr>
              <a:t>Some examples</a:t>
            </a:r>
            <a:endParaRPr lang="en-US" sz="3200" dirty="0">
              <a:solidFill>
                <a:srgbClr val="384354"/>
              </a:solidFill>
              <a:effectLst/>
              <a:latin typeface="Lato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992" y="1235673"/>
            <a:ext cx="2196016" cy="41642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58065" y="5600083"/>
            <a:ext cx="56758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smtClean="0">
                <a:solidFill>
                  <a:srgbClr val="384354"/>
                </a:solidFill>
                <a:effectLst/>
                <a:latin typeface="Lato" charset="0"/>
              </a:rPr>
              <a:t>Many, many more!</a:t>
            </a:r>
            <a:endParaRPr lang="en-US" sz="2000" dirty="0">
              <a:solidFill>
                <a:srgbClr val="384354"/>
              </a:solidFill>
              <a:effectLst/>
              <a:latin typeface="Lato Light" charset="0"/>
              <a:ea typeface="Lato Light" charset="0"/>
              <a:cs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31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genomicscience.energy.gov/images/GTL_levels_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36340" y="748126"/>
            <a:ext cx="7534656" cy="600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07885" y="163351"/>
            <a:ext cx="66559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384354"/>
                </a:solidFill>
                <a:effectLst/>
                <a:latin typeface="Lato" charset="0"/>
              </a:rPr>
              <a:t>Modeling different biological scales</a:t>
            </a:r>
            <a:endParaRPr lang="en-US" sz="3200" dirty="0">
              <a:solidFill>
                <a:srgbClr val="384354"/>
              </a:solidFill>
              <a:effectLst/>
              <a:latin typeface="Lato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48640" y="1188720"/>
            <a:ext cx="95330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384354"/>
                </a:solidFill>
                <a:effectLst/>
                <a:latin typeface="Lato" charset="0"/>
              </a:rPr>
              <a:t>Defining the “system</a:t>
            </a:r>
            <a:r>
              <a:rPr lang="en-US" sz="2400" b="1" dirty="0" smtClean="0">
                <a:solidFill>
                  <a:srgbClr val="384354"/>
                </a:solidFill>
                <a:effectLst/>
                <a:latin typeface="Lato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269669" y="6162214"/>
            <a:ext cx="4445832" cy="523220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sz="1400" dirty="0" smtClean="0">
                <a:latin typeface="Lato Light" charset="0"/>
                <a:ea typeface="Lato Light" charset="0"/>
                <a:cs typeface="Lato Light" charset="0"/>
              </a:rPr>
              <a:t>DOE Genomic Science Program</a:t>
            </a:r>
          </a:p>
          <a:p>
            <a:r>
              <a:rPr lang="en-US" sz="1400" dirty="0" smtClean="0">
                <a:latin typeface="Lato Light" charset="0"/>
                <a:ea typeface="Lato Light" charset="0"/>
                <a:cs typeface="Lato Light" charset="0"/>
              </a:rPr>
              <a:t>https</a:t>
            </a:r>
            <a:r>
              <a:rPr lang="en-US" sz="1400" dirty="0">
                <a:latin typeface="Lato Light" charset="0"/>
                <a:ea typeface="Lato Light" charset="0"/>
                <a:cs typeface="Lato Light" charset="0"/>
              </a:rPr>
              <a:t>://</a:t>
            </a:r>
            <a:r>
              <a:rPr lang="en-US" sz="1400" dirty="0" err="1">
                <a:latin typeface="Lato Light" charset="0"/>
                <a:ea typeface="Lato Light" charset="0"/>
                <a:cs typeface="Lato Light" charset="0"/>
              </a:rPr>
              <a:t>genomicscience.energy.gov</a:t>
            </a:r>
            <a:r>
              <a:rPr lang="en-US" sz="1400" dirty="0">
                <a:latin typeface="Lato Light" charset="0"/>
                <a:ea typeface="Lato Light" charset="0"/>
                <a:cs typeface="Lato Light" charset="0"/>
              </a:rPr>
              <a:t>/program/</a:t>
            </a:r>
            <a:r>
              <a:rPr lang="en-US" sz="1400" dirty="0" err="1">
                <a:latin typeface="Lato Light" charset="0"/>
                <a:ea typeface="Lato Light" charset="0"/>
                <a:cs typeface="Lato Light" charset="0"/>
              </a:rPr>
              <a:t>index.shtml</a:t>
            </a:r>
            <a:endParaRPr lang="en-US" sz="1400" dirty="0">
              <a:latin typeface="Lato Light" charset="0"/>
              <a:ea typeface="Lato Light" charset="0"/>
              <a:cs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41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436" y="389711"/>
            <a:ext cx="7307338" cy="58695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07885" y="163351"/>
            <a:ext cx="47580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>
                <a:solidFill>
                  <a:srgbClr val="384354"/>
                </a:solidFill>
                <a:effectLst/>
                <a:latin typeface="Lato" charset="0"/>
              </a:rPr>
              <a:t>What is systems biology?</a:t>
            </a:r>
            <a:endParaRPr lang="en-US" sz="3200" dirty="0">
              <a:solidFill>
                <a:srgbClr val="384354"/>
              </a:solidFill>
              <a:effectLst/>
              <a:latin typeface="Lato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48641" y="1188720"/>
            <a:ext cx="430276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384354"/>
                </a:solidFill>
                <a:effectLst/>
                <a:latin typeface="Lato" charset="0"/>
              </a:rPr>
              <a:t>Toolbox for models of </a:t>
            </a:r>
            <a:r>
              <a:rPr lang="en-US" sz="2400" b="1" dirty="0" smtClean="0">
                <a:solidFill>
                  <a:srgbClr val="384354"/>
                </a:solidFill>
                <a:effectLst/>
                <a:latin typeface="Lato" charset="0"/>
              </a:rPr>
              <a:t/>
            </a:r>
            <a:br>
              <a:rPr lang="en-US" sz="2400" b="1" dirty="0" smtClean="0">
                <a:solidFill>
                  <a:srgbClr val="384354"/>
                </a:solidFill>
                <a:effectLst/>
                <a:latin typeface="Lato" charset="0"/>
              </a:rPr>
            </a:br>
            <a:r>
              <a:rPr lang="en-US" sz="2400" b="1" dirty="0" smtClean="0">
                <a:solidFill>
                  <a:srgbClr val="384354"/>
                </a:solidFill>
                <a:effectLst/>
                <a:latin typeface="Lato" charset="0"/>
              </a:rPr>
              <a:t>non-trivial scale</a:t>
            </a:r>
            <a:endParaRPr lang="en-US" sz="2400" b="1" dirty="0" smtClean="0">
              <a:solidFill>
                <a:srgbClr val="384354"/>
              </a:solidFill>
              <a:effectLst/>
              <a:latin typeface="Lato" charset="0"/>
            </a:endParaRPr>
          </a:p>
          <a:p>
            <a:endParaRPr lang="en-US" b="1" dirty="0">
              <a:solidFill>
                <a:srgbClr val="384354"/>
              </a:solidFill>
              <a:latin typeface="Lato" charset="0"/>
            </a:endParaRPr>
          </a:p>
          <a:p>
            <a:r>
              <a:rPr lang="en-US" dirty="0" smtClean="0">
                <a:solidFill>
                  <a:srgbClr val="384354"/>
                </a:solidFill>
                <a:effectLst/>
                <a:latin typeface="Lato Light" charset="0"/>
                <a:ea typeface="Lato Light" charset="0"/>
                <a:cs typeface="Lato Light" charset="0"/>
              </a:rPr>
              <a:t>Beyond a few components, we lack the ability to effectively build or interpret </a:t>
            </a:r>
            <a:r>
              <a:rPr lang="en-US" dirty="0" smtClean="0">
                <a:solidFill>
                  <a:srgbClr val="384354"/>
                </a:solidFill>
                <a:effectLst/>
                <a:latin typeface="Lato Light" charset="0"/>
                <a:ea typeface="Lato Light" charset="0"/>
                <a:cs typeface="Lato Light" charset="0"/>
              </a:rPr>
              <a:t>models by hand/intuition</a:t>
            </a:r>
            <a:endParaRPr lang="en-US" dirty="0" smtClean="0">
              <a:solidFill>
                <a:srgbClr val="384354"/>
              </a:solidFill>
              <a:effectLst/>
              <a:latin typeface="Lato Light" charset="0"/>
              <a:ea typeface="Lato Light" charset="0"/>
              <a:cs typeface="Lato Light" charset="0"/>
            </a:endParaRPr>
          </a:p>
          <a:p>
            <a:endParaRPr lang="en-US" dirty="0" smtClean="0">
              <a:solidFill>
                <a:srgbClr val="384354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r>
              <a:rPr lang="en-US" dirty="0" smtClean="0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rPr>
              <a:t>Mathematics and computation </a:t>
            </a:r>
            <a:r>
              <a:rPr lang="en-US" dirty="0" smtClean="0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rPr>
              <a:t>required</a:t>
            </a:r>
            <a:r>
              <a:rPr lang="en-US" dirty="0" smtClean="0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rPr>
              <a:t>, systems biology embodies this </a:t>
            </a:r>
            <a:r>
              <a:rPr lang="en-US" dirty="0" smtClean="0">
                <a:solidFill>
                  <a:srgbClr val="384354"/>
                </a:solidFill>
                <a:latin typeface="Lato Light" charset="0"/>
                <a:ea typeface="Lato Light" charset="0"/>
                <a:cs typeface="Lato Light" charset="0"/>
              </a:rPr>
              <a:t>regime (large scales, complex)</a:t>
            </a:r>
            <a:endParaRPr lang="en-US" dirty="0" smtClean="0">
              <a:solidFill>
                <a:srgbClr val="384354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endParaRPr lang="en-US" dirty="0" smtClean="0">
              <a:solidFill>
                <a:srgbClr val="384354"/>
              </a:solidFill>
              <a:effectLst/>
              <a:latin typeface="Lato Light" charset="0"/>
              <a:ea typeface="Lato Light" charset="0"/>
              <a:cs typeface="Lato Light" charset="0"/>
            </a:endParaRPr>
          </a:p>
          <a:p>
            <a:r>
              <a:rPr lang="en-US" dirty="0" smtClean="0">
                <a:solidFill>
                  <a:srgbClr val="384354"/>
                </a:solidFill>
                <a:effectLst/>
                <a:latin typeface="Lato Light" charset="0"/>
                <a:ea typeface="Lato Light" charset="0"/>
                <a:cs typeface="Lato Light" charset="0"/>
              </a:rPr>
              <a:t>Still very much reliant on good experimental data (and can also drive hypothesis generation)</a:t>
            </a:r>
            <a:endParaRPr lang="en-US" dirty="0">
              <a:solidFill>
                <a:srgbClr val="384354"/>
              </a:solidFill>
              <a:effectLst/>
              <a:latin typeface="Lato Light" charset="0"/>
              <a:ea typeface="Lato Light" charset="0"/>
              <a:cs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123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7121</TotalTime>
  <Words>1522</Words>
  <Application>Microsoft Macintosh PowerPoint</Application>
  <PresentationFormat>Widescreen</PresentationFormat>
  <Paragraphs>285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Calibri</vt:lpstr>
      <vt:lpstr>Calibri Light</vt:lpstr>
      <vt:lpstr>Helvetica Neue</vt:lpstr>
      <vt:lpstr>Lato</vt:lpstr>
      <vt:lpstr>Lato Light</vt:lpstr>
      <vt:lpstr>Mangal</vt:lpstr>
      <vt:lpstr>Arial</vt:lpstr>
      <vt:lpstr>Office Theme</vt:lpstr>
      <vt:lpstr>Informing cell models  with genomics analysis  (and vice versa)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GA4GH/DREAM Workflow Execution Challenge</dc:title>
  <dc:creator>James Eddy</dc:creator>
  <cp:lastModifiedBy>James Eddy</cp:lastModifiedBy>
  <cp:revision>92</cp:revision>
  <cp:lastPrinted>2018-06-28T17:22:58Z</cp:lastPrinted>
  <dcterms:created xsi:type="dcterms:W3CDTF">2018-06-28T16:35:31Z</dcterms:created>
  <dcterms:modified xsi:type="dcterms:W3CDTF">2018-07-31T16:52:40Z</dcterms:modified>
</cp:coreProperties>
</file>